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1" r:id="rId1"/>
  </p:sldMasterIdLst>
  <p:sldIdLst>
    <p:sldId id="256" r:id="rId2"/>
    <p:sldId id="257" r:id="rId3"/>
    <p:sldId id="258" r:id="rId4"/>
    <p:sldId id="259" r:id="rId5"/>
    <p:sldId id="281" r:id="rId6"/>
    <p:sldId id="263" r:id="rId7"/>
    <p:sldId id="282" r:id="rId8"/>
    <p:sldId id="283" r:id="rId9"/>
    <p:sldId id="284" r:id="rId10"/>
    <p:sldId id="285" r:id="rId11"/>
    <p:sldId id="260" r:id="rId12"/>
    <p:sldId id="261" r:id="rId13"/>
    <p:sldId id="262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60"/>
    <a:srgbClr val="FF2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0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36138070-4823-6144-81AE-5A27753A93F6}" type="datetimeFigureOut">
              <a:rPr kumimoji="1" lang="zh-CN" altLang="en-US" smtClean="0"/>
              <a:t>2017/4/8</a:t>
            </a:fld>
            <a:endParaRPr kumimoji="1" lang="zh-CN" alt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38070-4823-6144-81AE-5A27753A93F6}" type="datetimeFigureOut">
              <a:rPr kumimoji="1" lang="zh-CN" altLang="en-US" smtClean="0"/>
              <a:t>2017/4/8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97C95-3DE6-FA44-ABB2-E831D2B09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38070-4823-6144-81AE-5A27753A93F6}" type="datetimeFigureOut">
              <a:rPr kumimoji="1" lang="zh-CN" altLang="en-US" smtClean="0"/>
              <a:t>2017/4/8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97C95-3DE6-FA44-ABB2-E831D2B09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138070-4823-6144-81AE-5A27753A93F6}" type="datetimeFigureOut">
              <a:rPr kumimoji="1" lang="zh-CN" altLang="en-US" smtClean="0"/>
              <a:t>2017/4/8</a:t>
            </a:fld>
            <a:endParaRPr kumimoji="1" lang="zh-CN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DD97C95-3DE6-FA44-ABB2-E831D2B09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38070-4823-6144-81AE-5A27753A93F6}" type="datetimeFigureOut">
              <a:rPr kumimoji="1" lang="zh-CN" altLang="en-US" smtClean="0"/>
              <a:t>2017/4/8</a:t>
            </a:fld>
            <a:endParaRPr kumimoji="1" lang="zh-CN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D97C95-3DE6-FA44-ABB2-E831D2B09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138070-4823-6144-81AE-5A27753A93F6}" type="datetimeFigureOut">
              <a:rPr kumimoji="1" lang="zh-CN" altLang="en-US" smtClean="0"/>
              <a:t>2017/4/8</a:t>
            </a:fld>
            <a:endParaRPr kumimoji="1" lang="zh-CN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97C95-3DE6-FA44-ABB2-E831D2B09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6138070-4823-6144-81AE-5A27753A93F6}" type="datetimeFigureOut">
              <a:rPr kumimoji="1" lang="zh-CN" altLang="en-US" smtClean="0"/>
              <a:t>2017/4/8</a:t>
            </a:fld>
            <a:endParaRPr kumimoji="1" lang="zh-CN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DD97C95-3DE6-FA44-ABB2-E831D2B09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38070-4823-6144-81AE-5A27753A93F6}" type="datetimeFigureOut">
              <a:rPr kumimoji="1" lang="zh-CN" altLang="en-US" smtClean="0"/>
              <a:t>2017/4/8</a:t>
            </a:fld>
            <a:endParaRPr kumimoji="1" lang="zh-CN" alt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D97C95-3DE6-FA44-ABB2-E831D2B09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38070-4823-6144-81AE-5A27753A93F6}" type="datetimeFigureOut">
              <a:rPr kumimoji="1" lang="zh-CN" altLang="en-US" smtClean="0"/>
              <a:t>2017/4/8</a:t>
            </a:fld>
            <a:endParaRPr kumimoji="1"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D97C95-3DE6-FA44-ABB2-E831D2B09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138070-4823-6144-81AE-5A27753A93F6}" type="datetimeFigureOut">
              <a:rPr kumimoji="1" lang="zh-CN" altLang="en-US" smtClean="0"/>
              <a:t>2017/4/8</a:t>
            </a:fld>
            <a:endParaRPr kumimoji="1" lang="zh-CN" alt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97C95-3DE6-FA44-ABB2-E831D2B09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36138070-4823-6144-81AE-5A27753A93F6}" type="datetimeFigureOut">
              <a:rPr kumimoji="1" lang="zh-CN" altLang="en-US" smtClean="0"/>
              <a:t>2017/4/8</a:t>
            </a:fld>
            <a:endParaRPr kumimoji="1" lang="zh-CN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EDD97C95-3DE6-FA44-ABB2-E831D2B09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36138070-4823-6144-81AE-5A27753A93F6}" type="datetimeFigureOut">
              <a:rPr kumimoji="1" lang="zh-CN" altLang="en-US" smtClean="0"/>
              <a:t>2017/4/8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EDD97C95-3DE6-FA44-ABB2-E831D2B09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主题设计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哈利波特与魔法石</a:t>
            </a:r>
          </a:p>
        </p:txBody>
      </p:sp>
    </p:spTree>
    <p:extLst>
      <p:ext uri="{BB962C8B-B14F-4D97-AF65-F5344CB8AC3E}">
        <p14:creationId xmlns:p14="http://schemas.microsoft.com/office/powerpoint/2010/main" val="4029167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 txBox="1">
            <a:spLocks/>
          </p:cNvSpPr>
          <p:nvPr/>
        </p:nvSpPr>
        <p:spPr>
          <a:xfrm>
            <a:off x="261864" y="1636754"/>
            <a:ext cx="8576081" cy="1387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玩家需要根据身上名牌的入学时间，和获得笔记本上的信息，推断出当前学期的正确开门口令，并喊出口令打开房门。</a:t>
            </a:r>
            <a:endParaRPr kumimoji="1" lang="en-US" altLang="zh-CN" sz="1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41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标题 2"/>
          <p:cNvSpPr txBox="1">
            <a:spLocks/>
          </p:cNvSpPr>
          <p:nvPr/>
        </p:nvSpPr>
        <p:spPr>
          <a:xfrm>
            <a:off x="141561" y="202530"/>
            <a:ext cx="2980225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ts val="400"/>
              </a:spcBef>
              <a:buNone/>
              <a:defRPr sz="1800" b="1" kern="1200" cap="all" spc="0" baseline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Tunga" pitchFamily="2"/>
              </a:defRPr>
            </a:lvl1pPr>
          </a:lstStyle>
          <a:p>
            <a:r>
              <a:rPr kumimoji="1" lang="en-US" altLang="zh-CN" dirty="0"/>
              <a:t>1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录音内容</a:t>
            </a:r>
          </a:p>
        </p:txBody>
      </p:sp>
    </p:spTree>
    <p:extLst>
      <p:ext uri="{BB962C8B-B14F-4D97-AF65-F5344CB8AC3E}">
        <p14:creationId xmlns:p14="http://schemas.microsoft.com/office/powerpoint/2010/main" val="840743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标题 2"/>
          <p:cNvSpPr txBox="1">
            <a:spLocks/>
          </p:cNvSpPr>
          <p:nvPr/>
        </p:nvSpPr>
        <p:spPr>
          <a:xfrm>
            <a:off x="141561" y="202530"/>
            <a:ext cx="2980225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ts val="400"/>
              </a:spcBef>
              <a:buNone/>
              <a:defRPr sz="1800" b="1" kern="1200" cap="all" spc="0" baseline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Tunga" pitchFamily="2"/>
              </a:defRPr>
            </a:lvl1pPr>
          </a:lstStyle>
          <a:p>
            <a:r>
              <a:rPr kumimoji="1" lang="en-US" altLang="zh-CN" dirty="0"/>
              <a:t>1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道具</a:t>
            </a:r>
          </a:p>
        </p:txBody>
      </p:sp>
    </p:spTree>
    <p:extLst>
      <p:ext uri="{BB962C8B-B14F-4D97-AF65-F5344CB8AC3E}">
        <p14:creationId xmlns:p14="http://schemas.microsoft.com/office/powerpoint/2010/main" val="4251780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内容介绍</a:t>
            </a:r>
          </a:p>
        </p:txBody>
      </p:sp>
      <p:sp>
        <p:nvSpPr>
          <p:cNvPr id="4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3366FF"/>
                </a:solidFill>
              </a:rPr>
              <a:t>通往摆放魔法石的房间被霍格沃兹的教授们严密保护了起来，哈利和伙伴们需要通过教授们设计的重重陷阱，赶在伏地魔之前找到魔法石。</a:t>
            </a:r>
            <a:endParaRPr kumimoji="1" lang="en-US" altLang="zh-CN" dirty="0">
              <a:solidFill>
                <a:srgbClr val="3366FF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3366FF"/>
                </a:solidFill>
              </a:rPr>
              <a:t>他们首先遇到的是海格的三头犬</a:t>
            </a:r>
            <a:r>
              <a:rPr kumimoji="1" lang="en-US" altLang="zh-CN" dirty="0">
                <a:solidFill>
                  <a:srgbClr val="3366FF"/>
                </a:solidFill>
              </a:rPr>
              <a:t>……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²"/>
            </a:pPr>
            <a:r>
              <a:rPr kumimoji="1" lang="zh-CN" altLang="en-US" sz="1800" dirty="0"/>
              <a:t>这只三头犬非常凶猛，凭哈利和他的伙伴们根本没法打败它。</a:t>
            </a:r>
            <a:endParaRPr kumimoji="1" lang="en-US" altLang="zh-CN" sz="1800" dirty="0"/>
          </a:p>
          <a:p>
            <a:pPr marL="342900" indent="-342900">
              <a:lnSpc>
                <a:spcPct val="150000"/>
              </a:lnSpc>
              <a:buFont typeface="Wingdings" charset="2"/>
              <a:buChar char="²"/>
            </a:pPr>
            <a:r>
              <a:rPr kumimoji="1" lang="zh-CN" altLang="en-US" sz="1800" dirty="0"/>
              <a:t>哈利和伙伴们发现，这只三头犬只要听到美妙的音乐就会睡着。</a:t>
            </a: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118015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1561" y="202530"/>
            <a:ext cx="2980225" cy="701040"/>
          </a:xfrm>
        </p:spPr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游戏流程</a:t>
            </a:r>
          </a:p>
        </p:txBody>
      </p:sp>
      <p:sp>
        <p:nvSpPr>
          <p:cNvPr id="4" name="矩形 3"/>
          <p:cNvSpPr/>
          <p:nvPr/>
        </p:nvSpPr>
        <p:spPr>
          <a:xfrm>
            <a:off x="4200167" y="556985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玩家进门</a:t>
            </a:r>
          </a:p>
        </p:txBody>
      </p:sp>
      <p:sp>
        <p:nvSpPr>
          <p:cNvPr id="5" name="矩形 4"/>
          <p:cNvSpPr/>
          <p:nvPr/>
        </p:nvSpPr>
        <p:spPr>
          <a:xfrm>
            <a:off x="4200167" y="1218264"/>
            <a:ext cx="1214372" cy="5084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5-10</a:t>
            </a:r>
            <a:r>
              <a:rPr kumimoji="1" lang="zh-CN" altLang="en-US" sz="1400" dirty="0"/>
              <a:t>秒后激活竖琴机关</a:t>
            </a:r>
          </a:p>
        </p:txBody>
      </p:sp>
      <p:sp>
        <p:nvSpPr>
          <p:cNvPr id="9" name="菱形 8"/>
          <p:cNvSpPr/>
          <p:nvPr/>
        </p:nvSpPr>
        <p:spPr>
          <a:xfrm>
            <a:off x="4066473" y="2055299"/>
            <a:ext cx="1481758" cy="724093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竖琴是否弹奏正确</a:t>
            </a:r>
          </a:p>
        </p:txBody>
      </p:sp>
      <p:sp>
        <p:nvSpPr>
          <p:cNvPr id="10" name="矩形 9"/>
          <p:cNvSpPr/>
          <p:nvPr/>
        </p:nvSpPr>
        <p:spPr>
          <a:xfrm>
            <a:off x="5809779" y="3193575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播放语音</a:t>
            </a:r>
            <a:r>
              <a:rPr kumimoji="1" lang="en-US" altLang="zh-CN" sz="1400" dirty="0"/>
              <a:t>107</a:t>
            </a:r>
            <a:endParaRPr kumimoji="1"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2330772" y="3193575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播放语音</a:t>
            </a:r>
            <a:r>
              <a:rPr kumimoji="1" lang="en-US" altLang="zh-CN" sz="1400" dirty="0"/>
              <a:t>106</a:t>
            </a:r>
            <a:endParaRPr kumimoji="1" lang="zh-CN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4200167" y="3193575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打开柜门</a:t>
            </a:r>
            <a:r>
              <a:rPr kumimoji="1" lang="zh-CN" altLang="zh-CN" sz="1400" dirty="0"/>
              <a:t>2</a:t>
            </a:r>
            <a:r>
              <a:rPr kumimoji="1" lang="en-US" altLang="zh-CN" sz="1400" dirty="0"/>
              <a:t> </a:t>
            </a:r>
            <a:r>
              <a:rPr kumimoji="1" lang="zh-CN" altLang="en-US" sz="1400" dirty="0"/>
              <a:t>获取激光</a:t>
            </a:r>
            <a:endParaRPr kumimoji="1" lang="en-US" altLang="zh-CN" sz="1400" dirty="0"/>
          </a:p>
          <a:p>
            <a:pPr algn="ctr"/>
            <a:r>
              <a:rPr kumimoji="1" lang="zh-CN" altLang="en-US" sz="1400" dirty="0"/>
              <a:t>同时开启一个门继续</a:t>
            </a:r>
          </a:p>
        </p:txBody>
      </p:sp>
      <p:sp>
        <p:nvSpPr>
          <p:cNvPr id="15" name="菱形 14"/>
          <p:cNvSpPr/>
          <p:nvPr/>
        </p:nvSpPr>
        <p:spPr>
          <a:xfrm>
            <a:off x="3236466" y="4292857"/>
            <a:ext cx="1481758" cy="724093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激光是否对准</a:t>
            </a:r>
          </a:p>
        </p:txBody>
      </p:sp>
      <p:sp>
        <p:nvSpPr>
          <p:cNvPr id="16" name="矩形 15"/>
          <p:cNvSpPr/>
          <p:nvPr/>
        </p:nvSpPr>
        <p:spPr>
          <a:xfrm>
            <a:off x="4200167" y="5975703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打开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号房门</a:t>
            </a:r>
          </a:p>
        </p:txBody>
      </p:sp>
      <p:sp>
        <p:nvSpPr>
          <p:cNvPr id="17" name="矩形 16"/>
          <p:cNvSpPr/>
          <p:nvPr/>
        </p:nvSpPr>
        <p:spPr>
          <a:xfrm>
            <a:off x="1946404" y="5156385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不需要任何反应</a:t>
            </a:r>
          </a:p>
        </p:txBody>
      </p:sp>
      <p:sp>
        <p:nvSpPr>
          <p:cNvPr id="18" name="矩形 17"/>
          <p:cNvSpPr/>
          <p:nvPr/>
        </p:nvSpPr>
        <p:spPr>
          <a:xfrm>
            <a:off x="5720652" y="5975703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播放语音</a:t>
            </a:r>
            <a:r>
              <a:rPr kumimoji="1" lang="en-US" altLang="zh-CN" sz="1400" dirty="0"/>
              <a:t>108</a:t>
            </a:r>
            <a:endParaRPr kumimoji="1" lang="zh-CN" altLang="en-US" sz="1400" dirty="0"/>
          </a:p>
        </p:txBody>
      </p:sp>
      <p:cxnSp>
        <p:nvCxnSpPr>
          <p:cNvPr id="21" name="直线箭头连接符 20"/>
          <p:cNvCxnSpPr>
            <a:stCxn id="4" idx="2"/>
            <a:endCxn id="5" idx="0"/>
          </p:cNvCxnSpPr>
          <p:nvPr/>
        </p:nvCxnSpPr>
        <p:spPr>
          <a:xfrm>
            <a:off x="4807353" y="1036002"/>
            <a:ext cx="0" cy="182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左大括号 47"/>
          <p:cNvSpPr/>
          <p:nvPr/>
        </p:nvSpPr>
        <p:spPr>
          <a:xfrm>
            <a:off x="7099155" y="1247657"/>
            <a:ext cx="233961" cy="50841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7350457" y="1225556"/>
            <a:ext cx="147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3366FF"/>
                </a:solidFill>
              </a:rPr>
              <a:t>竖琴音乐提示，</a:t>
            </a:r>
            <a:r>
              <a:rPr kumimoji="1" lang="en-US" altLang="zh-CN" sz="1400" dirty="0">
                <a:solidFill>
                  <a:srgbClr val="3366FF"/>
                </a:solidFill>
              </a:rPr>
              <a:t>1</a:t>
            </a:r>
            <a:r>
              <a:rPr kumimoji="1" lang="zh-CN" altLang="en-US" sz="1400" dirty="0">
                <a:solidFill>
                  <a:srgbClr val="3366FF"/>
                </a:solidFill>
              </a:rPr>
              <a:t>次</a:t>
            </a:r>
          </a:p>
        </p:txBody>
      </p:sp>
      <p:sp>
        <p:nvSpPr>
          <p:cNvPr id="51" name="左大括号 50"/>
          <p:cNvSpPr/>
          <p:nvPr/>
        </p:nvSpPr>
        <p:spPr>
          <a:xfrm>
            <a:off x="7118984" y="3163126"/>
            <a:ext cx="233961" cy="50841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7397509" y="3103297"/>
            <a:ext cx="1526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3366FF"/>
                </a:solidFill>
              </a:rPr>
              <a:t>正确的音乐和三头犬睡着的呼噜声</a:t>
            </a:r>
          </a:p>
        </p:txBody>
      </p:sp>
      <p:sp>
        <p:nvSpPr>
          <p:cNvPr id="54" name="左大括号 53"/>
          <p:cNvSpPr/>
          <p:nvPr/>
        </p:nvSpPr>
        <p:spPr>
          <a:xfrm>
            <a:off x="7002003" y="5919672"/>
            <a:ext cx="233961" cy="50841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7266136" y="5975703"/>
            <a:ext cx="1526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3366FF"/>
                </a:solidFill>
              </a:rPr>
              <a:t>开门声</a:t>
            </a:r>
          </a:p>
        </p:txBody>
      </p:sp>
      <p:sp>
        <p:nvSpPr>
          <p:cNvPr id="56" name="右大括号 55"/>
          <p:cNvSpPr/>
          <p:nvPr/>
        </p:nvSpPr>
        <p:spPr>
          <a:xfrm>
            <a:off x="1976799" y="3193576"/>
            <a:ext cx="248559" cy="47901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285064" y="3103902"/>
            <a:ext cx="1624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3366FF"/>
                </a:solidFill>
              </a:rPr>
              <a:t>三头犬醒来时的吼叫，重复播放竖琴提示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3373949" y="2710862"/>
            <a:ext cx="34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否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2595568" y="4365903"/>
            <a:ext cx="34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否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5809779" y="2710862"/>
            <a:ext cx="34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8000"/>
                </a:solidFill>
              </a:rPr>
              <a:t>是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4636159" y="5521548"/>
            <a:ext cx="34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8000"/>
                </a:solidFill>
              </a:rPr>
              <a:t>是</a:t>
            </a:r>
          </a:p>
        </p:txBody>
      </p:sp>
      <p:sp>
        <p:nvSpPr>
          <p:cNvPr id="64" name="横卷形 63"/>
          <p:cNvSpPr/>
          <p:nvPr/>
        </p:nvSpPr>
        <p:spPr>
          <a:xfrm>
            <a:off x="2225358" y="1949247"/>
            <a:ext cx="1425199" cy="587515"/>
          </a:xfrm>
          <a:prstGeom prst="horizontalScroll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FFC860"/>
                </a:solidFill>
              </a:rPr>
              <a:t>房间内预留常亮照明</a:t>
            </a:r>
          </a:p>
        </p:txBody>
      </p:sp>
      <p:sp>
        <p:nvSpPr>
          <p:cNvPr id="66" name="横卷形 65"/>
          <p:cNvSpPr/>
          <p:nvPr/>
        </p:nvSpPr>
        <p:spPr>
          <a:xfrm>
            <a:off x="2225358" y="1184844"/>
            <a:ext cx="1425199" cy="587515"/>
          </a:xfrm>
          <a:prstGeom prst="horizontalScroll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FFC860"/>
                </a:solidFill>
              </a:rPr>
              <a:t>竖琴灯光亮起</a:t>
            </a:r>
          </a:p>
        </p:txBody>
      </p:sp>
      <p:sp>
        <p:nvSpPr>
          <p:cNvPr id="42" name="矩形 41"/>
          <p:cNvSpPr/>
          <p:nvPr/>
        </p:nvSpPr>
        <p:spPr>
          <a:xfrm>
            <a:off x="5809779" y="1247657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播放语音</a:t>
            </a:r>
            <a:r>
              <a:rPr kumimoji="1" lang="en-US" altLang="zh-CN" sz="1400" dirty="0"/>
              <a:t>105</a:t>
            </a:r>
            <a:endParaRPr kumimoji="1" lang="zh-CN" altLang="en-US" sz="1400" dirty="0"/>
          </a:p>
        </p:txBody>
      </p:sp>
      <p:sp>
        <p:nvSpPr>
          <p:cNvPr id="50" name="菱形 49"/>
          <p:cNvSpPr/>
          <p:nvPr/>
        </p:nvSpPr>
        <p:spPr>
          <a:xfrm>
            <a:off x="5068900" y="4292857"/>
            <a:ext cx="1481758" cy="724093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口令是否正确</a:t>
            </a:r>
          </a:p>
        </p:txBody>
      </p:sp>
      <p:cxnSp>
        <p:nvCxnSpPr>
          <p:cNvPr id="26" name="直线箭头连接符 25"/>
          <p:cNvCxnSpPr>
            <a:stCxn id="5" idx="3"/>
            <a:endCxn id="42" idx="1"/>
          </p:cNvCxnSpPr>
          <p:nvPr/>
        </p:nvCxnSpPr>
        <p:spPr>
          <a:xfrm>
            <a:off x="5414539" y="1472469"/>
            <a:ext cx="395240" cy="14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5" idx="2"/>
            <a:endCxn id="9" idx="0"/>
          </p:cNvCxnSpPr>
          <p:nvPr/>
        </p:nvCxnSpPr>
        <p:spPr>
          <a:xfrm flipH="1">
            <a:off x="4807352" y="1726674"/>
            <a:ext cx="1" cy="328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5" idx="1"/>
            <a:endCxn id="66" idx="3"/>
          </p:cNvCxnSpPr>
          <p:nvPr/>
        </p:nvCxnSpPr>
        <p:spPr>
          <a:xfrm flipH="1">
            <a:off x="3650557" y="1472469"/>
            <a:ext cx="549610" cy="61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stCxn id="9" idx="2"/>
          </p:cNvCxnSpPr>
          <p:nvPr/>
        </p:nvCxnSpPr>
        <p:spPr>
          <a:xfrm>
            <a:off x="4807352" y="2779392"/>
            <a:ext cx="0" cy="3798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/>
          <p:cNvCxnSpPr>
            <a:stCxn id="9" idx="2"/>
            <a:endCxn id="10" idx="0"/>
          </p:cNvCxnSpPr>
          <p:nvPr/>
        </p:nvCxnSpPr>
        <p:spPr>
          <a:xfrm rot="16200000" flipH="1">
            <a:off x="5405067" y="2181676"/>
            <a:ext cx="414183" cy="160961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9" idx="2"/>
            <a:endCxn id="11" idx="0"/>
          </p:cNvCxnSpPr>
          <p:nvPr/>
        </p:nvCxnSpPr>
        <p:spPr>
          <a:xfrm rot="5400000">
            <a:off x="3665564" y="2051786"/>
            <a:ext cx="414183" cy="186939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4636158" y="2796730"/>
            <a:ext cx="34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8000"/>
                </a:solidFill>
              </a:rPr>
              <a:t>是</a:t>
            </a:r>
          </a:p>
        </p:txBody>
      </p:sp>
      <p:cxnSp>
        <p:nvCxnSpPr>
          <p:cNvPr id="71" name="肘形连接符 70"/>
          <p:cNvCxnSpPr>
            <a:stCxn id="12" idx="2"/>
            <a:endCxn id="15" idx="0"/>
          </p:cNvCxnSpPr>
          <p:nvPr/>
        </p:nvCxnSpPr>
        <p:spPr>
          <a:xfrm rot="5400000">
            <a:off x="4082217" y="3567720"/>
            <a:ext cx="620265" cy="83000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stCxn id="12" idx="2"/>
            <a:endCxn id="50" idx="0"/>
          </p:cNvCxnSpPr>
          <p:nvPr/>
        </p:nvCxnSpPr>
        <p:spPr>
          <a:xfrm rot="16200000" flipH="1">
            <a:off x="4998434" y="3481511"/>
            <a:ext cx="620265" cy="100242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15" idx="2"/>
            <a:endCxn id="16" idx="0"/>
          </p:cNvCxnSpPr>
          <p:nvPr/>
        </p:nvCxnSpPr>
        <p:spPr>
          <a:xfrm rot="16200000" flipH="1">
            <a:off x="3912973" y="5081322"/>
            <a:ext cx="958753" cy="83000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50" idx="2"/>
            <a:endCxn id="16" idx="0"/>
          </p:cNvCxnSpPr>
          <p:nvPr/>
        </p:nvCxnSpPr>
        <p:spPr>
          <a:xfrm rot="5400000">
            <a:off x="4829190" y="4995113"/>
            <a:ext cx="958753" cy="100242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6491969" y="5156385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不需要任何反应</a:t>
            </a:r>
          </a:p>
        </p:txBody>
      </p:sp>
      <p:cxnSp>
        <p:nvCxnSpPr>
          <p:cNvPr id="87" name="肘形连接符 86"/>
          <p:cNvCxnSpPr>
            <a:stCxn id="15" idx="1"/>
            <a:endCxn id="17" idx="0"/>
          </p:cNvCxnSpPr>
          <p:nvPr/>
        </p:nvCxnSpPr>
        <p:spPr>
          <a:xfrm rot="10800000" flipV="1">
            <a:off x="2553590" y="4654903"/>
            <a:ext cx="682876" cy="5014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肘形连接符 88"/>
          <p:cNvCxnSpPr>
            <a:stCxn id="50" idx="3"/>
            <a:endCxn id="85" idx="0"/>
          </p:cNvCxnSpPr>
          <p:nvPr/>
        </p:nvCxnSpPr>
        <p:spPr>
          <a:xfrm>
            <a:off x="6550658" y="4654904"/>
            <a:ext cx="548497" cy="5014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6742350" y="4376050"/>
            <a:ext cx="34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否</a:t>
            </a:r>
          </a:p>
        </p:txBody>
      </p:sp>
      <p:cxnSp>
        <p:nvCxnSpPr>
          <p:cNvPr id="95" name="肘形连接符 94"/>
          <p:cNvCxnSpPr>
            <a:stCxn id="63" idx="0"/>
            <a:endCxn id="18" idx="0"/>
          </p:cNvCxnSpPr>
          <p:nvPr/>
        </p:nvCxnSpPr>
        <p:spPr>
          <a:xfrm rot="16200000" flipH="1">
            <a:off x="5340518" y="4988383"/>
            <a:ext cx="454155" cy="1520484"/>
          </a:xfrm>
          <a:prstGeom prst="bentConnector3">
            <a:avLst>
              <a:gd name="adj1" fmla="val 3061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0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>
            <a:spLocks/>
          </p:cNvSpPr>
          <p:nvPr/>
        </p:nvSpPr>
        <p:spPr>
          <a:xfrm>
            <a:off x="141561" y="202530"/>
            <a:ext cx="4281428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ts val="400"/>
              </a:spcBef>
              <a:buNone/>
              <a:defRPr sz="1800" b="1" kern="1200" cap="all" spc="0" baseline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Tunga" pitchFamily="2"/>
              </a:defRPr>
            </a:lvl1pPr>
          </a:lstStyle>
          <a:p>
            <a:r>
              <a:rPr kumimoji="1" lang="en-US" altLang="zh-CN" dirty="0"/>
              <a:t>2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谜题设计（弹奏竖琴）</a:t>
            </a:r>
            <a:endParaRPr kumimoji="1" lang="en-US" altLang="zh-CN" dirty="0"/>
          </a:p>
          <a:p>
            <a:r>
              <a:rPr kumimoji="1" lang="zh-CN" altLang="en-US" dirty="0"/>
              <a:t>观察</a:t>
            </a:r>
            <a:r>
              <a:rPr kumimoji="1" lang="en-US" altLang="zh-CN" dirty="0"/>
              <a:t>+</a:t>
            </a:r>
            <a:r>
              <a:rPr kumimoji="1" lang="zh-CN" altLang="en-US" dirty="0"/>
              <a:t>拨动激光束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56" y="1634637"/>
            <a:ext cx="3175689" cy="3190994"/>
          </a:xfrm>
          <a:prstGeom prst="rect">
            <a:avLst/>
          </a:prstGeom>
        </p:spPr>
      </p:pic>
      <p:sp>
        <p:nvSpPr>
          <p:cNvPr id="7" name="内容占位符 1"/>
          <p:cNvSpPr txBox="1">
            <a:spLocks/>
          </p:cNvSpPr>
          <p:nvPr/>
        </p:nvSpPr>
        <p:spPr>
          <a:xfrm>
            <a:off x="244002" y="5040556"/>
            <a:ext cx="8341106" cy="1532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259B"/>
                </a:solidFill>
              </a:rPr>
              <a:t>弹奏音乐：</a:t>
            </a:r>
            <a:endParaRPr kumimoji="1" lang="en-US" altLang="zh-CN" sz="1600" dirty="0">
              <a:solidFill>
                <a:srgbClr val="FF259B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8个灯光闪烁提示拨动琴弦顺序：</a:t>
            </a:r>
            <a:r>
              <a:rPr kumimoji="1" lang="en-US" altLang="zh-CN" sz="1600" dirty="0">
                <a:solidFill>
                  <a:srgbClr val="3366FF"/>
                </a:solidFill>
              </a:rPr>
              <a:t>3</a:t>
            </a:r>
            <a:r>
              <a:rPr kumimoji="1" lang="zh-CN" altLang="en-US" sz="1600" dirty="0">
                <a:solidFill>
                  <a:srgbClr val="3366FF"/>
                </a:solidFill>
              </a:rPr>
              <a:t>-</a:t>
            </a:r>
            <a:r>
              <a:rPr kumimoji="1" lang="en-US" altLang="zh-CN" sz="1600" dirty="0">
                <a:solidFill>
                  <a:srgbClr val="3366FF"/>
                </a:solidFill>
              </a:rPr>
              <a:t>5-3-5-3-5-8-7-6-5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600" dirty="0">
                <a:solidFill>
                  <a:srgbClr val="FFC860"/>
                </a:solidFill>
              </a:rPr>
              <a:t>7</a:t>
            </a:r>
            <a:r>
              <a:rPr kumimoji="1" lang="zh-CN" altLang="en-US" sz="1600" dirty="0">
                <a:solidFill>
                  <a:srgbClr val="FFC860"/>
                </a:solidFill>
              </a:rPr>
              <a:t>根光柱缺少第一根，正确拨动顺序依次减少一位：</a:t>
            </a:r>
            <a:r>
              <a:rPr kumimoji="1" lang="en-US" altLang="zh-CN" sz="1600" dirty="0">
                <a:solidFill>
                  <a:srgbClr val="FFC860"/>
                </a:solidFill>
              </a:rPr>
              <a:t>2-4-2-4-2-4-7-6-5-4</a:t>
            </a: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3810135" y="1673919"/>
            <a:ext cx="5179605" cy="3151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竖琴上方对应琴弦位置悬挂灯泡闪烁，闪烁顺序为拨动琴弦位置。玩家拨动正确琴弦后可打开柜子获得道具。（拨动琴弦需要有声音）</a:t>
            </a:r>
            <a:endParaRPr kumimoji="1" lang="en-US" altLang="zh-CN" sz="1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435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>
            <a:spLocks/>
          </p:cNvSpPr>
          <p:nvPr/>
        </p:nvSpPr>
        <p:spPr>
          <a:xfrm>
            <a:off x="141561" y="202530"/>
            <a:ext cx="738529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ts val="400"/>
              </a:spcBef>
              <a:buNone/>
              <a:defRPr sz="1800" b="1" kern="1200" cap="all" spc="0" baseline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Tunga" pitchFamily="2"/>
              </a:defRPr>
            </a:lvl1pPr>
          </a:lstStyle>
          <a:p>
            <a:pPr algn="l"/>
            <a:r>
              <a:rPr kumimoji="1" lang="en-US" altLang="zh-CN" dirty="0"/>
              <a:t>2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谜题设计（开门咒语）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推理</a:t>
            </a:r>
            <a:r>
              <a:rPr kumimoji="1" lang="en-US" altLang="zh-CN" dirty="0"/>
              <a:t>+</a:t>
            </a:r>
            <a:r>
              <a:rPr kumimoji="1" lang="zh-CN" altLang="en-US" dirty="0"/>
              <a:t>声控</a:t>
            </a:r>
            <a:r>
              <a:rPr kumimoji="1" lang="en-US" altLang="zh-CN" dirty="0"/>
              <a:t>+</a:t>
            </a:r>
            <a:r>
              <a:rPr kumimoji="1" lang="zh-CN" altLang="en-US" dirty="0"/>
              <a:t>光感应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52" y="1640495"/>
            <a:ext cx="3318208" cy="3307452"/>
          </a:xfrm>
          <a:prstGeom prst="rect">
            <a:avLst/>
          </a:prstGeom>
        </p:spPr>
      </p:pic>
      <p:sp>
        <p:nvSpPr>
          <p:cNvPr id="6" name="内容占位符 1"/>
          <p:cNvSpPr txBox="1">
            <a:spLocks/>
          </p:cNvSpPr>
          <p:nvPr/>
        </p:nvSpPr>
        <p:spPr>
          <a:xfrm>
            <a:off x="244002" y="5040556"/>
            <a:ext cx="8341106" cy="1532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259B"/>
                </a:solidFill>
              </a:rPr>
              <a:t>正确口令：</a:t>
            </a:r>
            <a:endParaRPr kumimoji="1" lang="en-US" altLang="zh-CN" sz="1600" dirty="0">
              <a:solidFill>
                <a:srgbClr val="FF259B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开门咒语：阿拉霍洞开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详见第一个房间获得的魔法书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3810135" y="1673919"/>
            <a:ext cx="5179605" cy="3151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玩家需要用魔杖光源照射光感应点，同时喊出正确口令，打开房门。</a:t>
            </a:r>
            <a:endParaRPr kumimoji="1" lang="en-US" altLang="zh-CN" sz="1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963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2"/>
          <p:cNvSpPr txBox="1">
            <a:spLocks/>
          </p:cNvSpPr>
          <p:nvPr/>
        </p:nvSpPr>
        <p:spPr>
          <a:xfrm>
            <a:off x="141561" y="202530"/>
            <a:ext cx="2980225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ts val="400"/>
              </a:spcBef>
              <a:buNone/>
              <a:defRPr sz="1800" b="1" kern="1200" cap="all" spc="0" baseline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Tunga" pitchFamily="2"/>
              </a:defRPr>
            </a:lvl1pPr>
          </a:lstStyle>
          <a:p>
            <a:r>
              <a:rPr kumimoji="1" lang="en-US" altLang="zh-CN" dirty="0"/>
              <a:t>2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录音内容</a:t>
            </a:r>
          </a:p>
        </p:txBody>
      </p:sp>
    </p:spTree>
    <p:extLst>
      <p:ext uri="{BB962C8B-B14F-4D97-AF65-F5344CB8AC3E}">
        <p14:creationId xmlns:p14="http://schemas.microsoft.com/office/powerpoint/2010/main" val="3430952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标题 2"/>
          <p:cNvSpPr txBox="1">
            <a:spLocks/>
          </p:cNvSpPr>
          <p:nvPr/>
        </p:nvSpPr>
        <p:spPr>
          <a:xfrm>
            <a:off x="141561" y="202530"/>
            <a:ext cx="2980225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ts val="400"/>
              </a:spcBef>
              <a:buNone/>
              <a:defRPr sz="1800" b="1" kern="1200" cap="all" spc="0" baseline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Tunga" pitchFamily="2"/>
              </a:defRPr>
            </a:lvl1pPr>
          </a:lstStyle>
          <a:p>
            <a:r>
              <a:rPr kumimoji="1" lang="en-US" altLang="zh-CN" dirty="0"/>
              <a:t>2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道具</a:t>
            </a:r>
          </a:p>
        </p:txBody>
      </p:sp>
    </p:spTree>
    <p:extLst>
      <p:ext uri="{BB962C8B-B14F-4D97-AF65-F5344CB8AC3E}">
        <p14:creationId xmlns:p14="http://schemas.microsoft.com/office/powerpoint/2010/main" val="195574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内容介绍</a:t>
            </a:r>
          </a:p>
        </p:txBody>
      </p:sp>
      <p:sp>
        <p:nvSpPr>
          <p:cNvPr id="4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3366FF"/>
                </a:solidFill>
              </a:rPr>
              <a:t>竖琴弹奏出美妙的音乐，让三头犬睡着了，哈利和伙伴们顺利的通过了海格设置的陷阱。</a:t>
            </a:r>
            <a:endParaRPr kumimoji="1" lang="en-US" altLang="zh-CN" dirty="0">
              <a:solidFill>
                <a:srgbClr val="3366FF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3366FF"/>
                </a:solidFill>
              </a:rPr>
              <a:t>接下来他们需要接受费立维教授和麦格教授的考验</a:t>
            </a:r>
            <a:r>
              <a:rPr kumimoji="1" lang="en-US" altLang="zh-CN" dirty="0">
                <a:solidFill>
                  <a:srgbClr val="3366FF"/>
                </a:solidFill>
              </a:rPr>
              <a:t>……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²"/>
            </a:pPr>
            <a:r>
              <a:rPr kumimoji="1" lang="zh-CN" altLang="en-US" sz="1800" dirty="0"/>
              <a:t>这里这么多钥匙，哪一把才能打开下一扇房门？</a:t>
            </a:r>
            <a:endParaRPr kumimoji="1" lang="en-US" altLang="zh-CN" sz="1800" dirty="0"/>
          </a:p>
          <a:p>
            <a:pPr marL="342900" indent="-342900">
              <a:lnSpc>
                <a:spcPct val="150000"/>
              </a:lnSpc>
              <a:buFont typeface="Wingdings" charset="2"/>
              <a:buChar char="²"/>
            </a:pPr>
            <a:r>
              <a:rPr kumimoji="1" lang="zh-CN" altLang="en-US" sz="1800" dirty="0"/>
              <a:t>巫师棋走错一步就要付出惨痛的代价。</a:t>
            </a: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813138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211680" y="2020824"/>
            <a:ext cx="8701144" cy="40751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3366FF"/>
                </a:solidFill>
              </a:rPr>
              <a:t>格兰芬多休息室的大门这么多年来一直由胖夫人的雕像看守，只有说对了口令，胖夫人才会打开门。</a:t>
            </a:r>
            <a:endParaRPr kumimoji="1" lang="en-US" altLang="zh-CN" dirty="0">
              <a:solidFill>
                <a:srgbClr val="3366FF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3366FF"/>
                </a:solidFill>
              </a:rPr>
              <a:t>更麻烦的是胖夫人不时的会更换口令，这些奇怪的口令让人记起来非常困难。</a:t>
            </a:r>
            <a:endParaRPr kumimoji="1" lang="en-US" altLang="zh-CN" dirty="0">
              <a:solidFill>
                <a:srgbClr val="3366FF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3366FF"/>
                </a:solidFill>
              </a:rPr>
              <a:t>哈利和伙伴们为了找到魔法石，需要从格兰芬多的休息室中溜出去</a:t>
            </a:r>
            <a:r>
              <a:rPr kumimoji="1" lang="en-US" altLang="zh-CN" dirty="0">
                <a:solidFill>
                  <a:srgbClr val="3366FF"/>
                </a:solidFill>
              </a:rPr>
              <a:t>……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²"/>
            </a:pPr>
            <a:r>
              <a:rPr kumimoji="1" lang="zh-CN" altLang="en-US" sz="1800" dirty="0"/>
              <a:t>玩家进门前将获得格兰芬多的魔法服装，用以角色带入。</a:t>
            </a:r>
            <a:endParaRPr kumimoji="1" lang="en-US" altLang="zh-CN" sz="1800" dirty="0"/>
          </a:p>
          <a:p>
            <a:pPr marL="342900" indent="-342900">
              <a:lnSpc>
                <a:spcPct val="150000"/>
              </a:lnSpc>
              <a:buFont typeface="Wingdings" charset="2"/>
              <a:buChar char="²"/>
            </a:pPr>
            <a:r>
              <a:rPr kumimoji="1" lang="zh-CN" altLang="en-US" sz="1800" dirty="0"/>
              <a:t>玩家进门前将获得身份牌，扮演不同角色。身份牌上部分信息用于破解谜题。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1号房间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内容介绍</a:t>
            </a:r>
          </a:p>
        </p:txBody>
      </p:sp>
    </p:spTree>
    <p:extLst>
      <p:ext uri="{BB962C8B-B14F-4D97-AF65-F5344CB8AC3E}">
        <p14:creationId xmlns:p14="http://schemas.microsoft.com/office/powerpoint/2010/main" val="4264316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1561" y="202530"/>
            <a:ext cx="2980225" cy="701040"/>
          </a:xfrm>
        </p:spPr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游戏流程</a:t>
            </a:r>
          </a:p>
        </p:txBody>
      </p:sp>
      <p:sp>
        <p:nvSpPr>
          <p:cNvPr id="4" name="矩形 3"/>
          <p:cNvSpPr/>
          <p:nvPr/>
        </p:nvSpPr>
        <p:spPr>
          <a:xfrm>
            <a:off x="4200167" y="556985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玩家进门</a:t>
            </a:r>
          </a:p>
        </p:txBody>
      </p:sp>
      <p:sp>
        <p:nvSpPr>
          <p:cNvPr id="5" name="矩形 4"/>
          <p:cNvSpPr/>
          <p:nvPr/>
        </p:nvSpPr>
        <p:spPr>
          <a:xfrm>
            <a:off x="4200167" y="1218264"/>
            <a:ext cx="1214372" cy="5084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5-10</a:t>
            </a:r>
            <a:r>
              <a:rPr kumimoji="1" lang="zh-CN" altLang="en-US" sz="1400" dirty="0"/>
              <a:t>秒后播放语音</a:t>
            </a:r>
            <a:r>
              <a:rPr kumimoji="1" lang="en-US" altLang="zh-CN" sz="1400" dirty="0"/>
              <a:t>109</a:t>
            </a:r>
            <a:endParaRPr kumimoji="1" lang="zh-CN" altLang="en-US" sz="1400" dirty="0"/>
          </a:p>
        </p:txBody>
      </p:sp>
      <p:sp>
        <p:nvSpPr>
          <p:cNvPr id="9" name="菱形 8"/>
          <p:cNvSpPr/>
          <p:nvPr/>
        </p:nvSpPr>
        <p:spPr>
          <a:xfrm>
            <a:off x="4066473" y="2055299"/>
            <a:ext cx="1481758" cy="724093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是否牵手联通机关</a:t>
            </a:r>
          </a:p>
        </p:txBody>
      </p:sp>
      <p:sp>
        <p:nvSpPr>
          <p:cNvPr id="11" name="矩形 10"/>
          <p:cNvSpPr/>
          <p:nvPr/>
        </p:nvSpPr>
        <p:spPr>
          <a:xfrm>
            <a:off x="2330772" y="3193575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不需要任何反应</a:t>
            </a:r>
          </a:p>
        </p:txBody>
      </p:sp>
      <p:sp>
        <p:nvSpPr>
          <p:cNvPr id="12" name="矩形 11"/>
          <p:cNvSpPr/>
          <p:nvPr/>
        </p:nvSpPr>
        <p:spPr>
          <a:xfrm>
            <a:off x="4200167" y="3193575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打开柜门</a:t>
            </a:r>
            <a:r>
              <a:rPr kumimoji="1" lang="zh-CN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15" name="菱形 14"/>
          <p:cNvSpPr/>
          <p:nvPr/>
        </p:nvSpPr>
        <p:spPr>
          <a:xfrm>
            <a:off x="4072824" y="4797455"/>
            <a:ext cx="1481758" cy="724093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/>
              <a:t>通过？</a:t>
            </a:r>
            <a:endParaRPr kumimoji="1" lang="zh-CN" altLang="en-US" sz="1400" dirty="0"/>
          </a:p>
        </p:txBody>
      </p:sp>
      <p:sp>
        <p:nvSpPr>
          <p:cNvPr id="17" name="矩形 16"/>
          <p:cNvSpPr/>
          <p:nvPr/>
        </p:nvSpPr>
        <p:spPr>
          <a:xfrm>
            <a:off x="4200167" y="5855340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打开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号房门</a:t>
            </a:r>
          </a:p>
        </p:txBody>
      </p:sp>
      <p:sp>
        <p:nvSpPr>
          <p:cNvPr id="18" name="矩形 17"/>
          <p:cNvSpPr/>
          <p:nvPr/>
        </p:nvSpPr>
        <p:spPr>
          <a:xfrm>
            <a:off x="5809779" y="5855340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播放语音</a:t>
            </a:r>
            <a:r>
              <a:rPr kumimoji="1" lang="en-US" altLang="zh-CN" sz="1400" dirty="0"/>
              <a:t>111</a:t>
            </a:r>
            <a:endParaRPr kumimoji="1" lang="zh-CN" altLang="en-US" sz="1400" dirty="0"/>
          </a:p>
        </p:txBody>
      </p:sp>
      <p:cxnSp>
        <p:nvCxnSpPr>
          <p:cNvPr id="21" name="直线箭头连接符 20"/>
          <p:cNvCxnSpPr>
            <a:stCxn id="4" idx="2"/>
            <a:endCxn id="5" idx="0"/>
          </p:cNvCxnSpPr>
          <p:nvPr/>
        </p:nvCxnSpPr>
        <p:spPr>
          <a:xfrm>
            <a:off x="4807353" y="1036002"/>
            <a:ext cx="0" cy="182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左大括号 47"/>
          <p:cNvSpPr/>
          <p:nvPr/>
        </p:nvSpPr>
        <p:spPr>
          <a:xfrm>
            <a:off x="5575818" y="1218264"/>
            <a:ext cx="233961" cy="50841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5879705" y="1229571"/>
            <a:ext cx="147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3366FF"/>
                </a:solidFill>
              </a:rPr>
              <a:t>抓住钥匙的语音提示</a:t>
            </a:r>
          </a:p>
        </p:txBody>
      </p:sp>
      <p:sp>
        <p:nvSpPr>
          <p:cNvPr id="54" name="左大括号 53"/>
          <p:cNvSpPr/>
          <p:nvPr/>
        </p:nvSpPr>
        <p:spPr>
          <a:xfrm>
            <a:off x="7118983" y="5825947"/>
            <a:ext cx="233961" cy="50841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7413993" y="5811137"/>
            <a:ext cx="1526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3366FF"/>
                </a:solidFill>
              </a:rPr>
              <a:t>巫师棋的正确提示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3373949" y="2710862"/>
            <a:ext cx="34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否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373949" y="5363817"/>
            <a:ext cx="34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否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4642508" y="5517706"/>
            <a:ext cx="34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8000"/>
                </a:solidFill>
              </a:rPr>
              <a:t>是</a:t>
            </a:r>
          </a:p>
        </p:txBody>
      </p:sp>
      <p:sp>
        <p:nvSpPr>
          <p:cNvPr id="64" name="横卷形 63"/>
          <p:cNvSpPr/>
          <p:nvPr/>
        </p:nvSpPr>
        <p:spPr>
          <a:xfrm>
            <a:off x="2330772" y="1225556"/>
            <a:ext cx="1425199" cy="587515"/>
          </a:xfrm>
          <a:prstGeom prst="horizontalScroll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FFC860"/>
                </a:solidFill>
              </a:rPr>
              <a:t>房间内预留常亮照明</a:t>
            </a:r>
          </a:p>
        </p:txBody>
      </p:sp>
      <p:cxnSp>
        <p:nvCxnSpPr>
          <p:cNvPr id="39" name="直线箭头连接符 38"/>
          <p:cNvCxnSpPr>
            <a:stCxn id="9" idx="2"/>
          </p:cNvCxnSpPr>
          <p:nvPr/>
        </p:nvCxnSpPr>
        <p:spPr>
          <a:xfrm>
            <a:off x="4807352" y="2779392"/>
            <a:ext cx="0" cy="3798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4636158" y="2796730"/>
            <a:ext cx="34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8000"/>
                </a:solidFill>
              </a:rPr>
              <a:t>是</a:t>
            </a:r>
          </a:p>
        </p:txBody>
      </p:sp>
      <p:cxnSp>
        <p:nvCxnSpPr>
          <p:cNvPr id="6" name="肘形连接符 5"/>
          <p:cNvCxnSpPr>
            <a:stCxn id="5" idx="2"/>
            <a:endCxn id="9" idx="0"/>
          </p:cNvCxnSpPr>
          <p:nvPr/>
        </p:nvCxnSpPr>
        <p:spPr>
          <a:xfrm rot="5400000">
            <a:off x="4643041" y="1890986"/>
            <a:ext cx="328625" cy="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9" idx="2"/>
            <a:endCxn id="11" idx="0"/>
          </p:cNvCxnSpPr>
          <p:nvPr/>
        </p:nvCxnSpPr>
        <p:spPr>
          <a:xfrm rot="5400000">
            <a:off x="3665564" y="2051786"/>
            <a:ext cx="414183" cy="186939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4200168" y="3997449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获得巫师盘谜题</a:t>
            </a:r>
          </a:p>
        </p:txBody>
      </p:sp>
      <p:cxnSp>
        <p:nvCxnSpPr>
          <p:cNvPr id="43" name="肘形连接符 42"/>
          <p:cNvCxnSpPr>
            <a:stCxn id="12" idx="2"/>
            <a:endCxn id="68" idx="0"/>
          </p:cNvCxnSpPr>
          <p:nvPr/>
        </p:nvCxnSpPr>
        <p:spPr>
          <a:xfrm rot="16200000" flipH="1">
            <a:off x="4644925" y="3835019"/>
            <a:ext cx="324857" cy="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/>
          <p:cNvCxnSpPr>
            <a:stCxn id="68" idx="2"/>
            <a:endCxn id="15" idx="0"/>
          </p:cNvCxnSpPr>
          <p:nvPr/>
        </p:nvCxnSpPr>
        <p:spPr>
          <a:xfrm rot="16200000" flipH="1">
            <a:off x="4650034" y="4633785"/>
            <a:ext cx="320989" cy="634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stCxn id="15" idx="2"/>
            <a:endCxn id="17" idx="0"/>
          </p:cNvCxnSpPr>
          <p:nvPr/>
        </p:nvCxnSpPr>
        <p:spPr>
          <a:xfrm rot="5400000">
            <a:off x="4643632" y="5685269"/>
            <a:ext cx="333792" cy="635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2330772" y="5868874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不需要任何反应</a:t>
            </a:r>
          </a:p>
        </p:txBody>
      </p:sp>
      <p:cxnSp>
        <p:nvCxnSpPr>
          <p:cNvPr id="69" name="肘形连接符 68"/>
          <p:cNvCxnSpPr>
            <a:stCxn id="15" idx="2"/>
            <a:endCxn id="75" idx="0"/>
          </p:cNvCxnSpPr>
          <p:nvPr/>
        </p:nvCxnSpPr>
        <p:spPr>
          <a:xfrm rot="5400000">
            <a:off x="3702168" y="4757339"/>
            <a:ext cx="347326" cy="187574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17" idx="3"/>
            <a:endCxn id="18" idx="1"/>
          </p:cNvCxnSpPr>
          <p:nvPr/>
        </p:nvCxnSpPr>
        <p:spPr>
          <a:xfrm>
            <a:off x="5414539" y="6094849"/>
            <a:ext cx="395240" cy="127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481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>
            <a:spLocks/>
          </p:cNvSpPr>
          <p:nvPr/>
        </p:nvSpPr>
        <p:spPr>
          <a:xfrm>
            <a:off x="141560" y="202530"/>
            <a:ext cx="5506885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ts val="400"/>
              </a:spcBef>
              <a:buNone/>
              <a:defRPr sz="1800" b="1" kern="1200" cap="all" spc="0" baseline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Tunga" pitchFamily="2"/>
              </a:defRPr>
            </a:lvl1pPr>
          </a:lstStyle>
          <a:p>
            <a:r>
              <a:rPr kumimoji="1" lang="en-US" altLang="zh-CN" dirty="0"/>
              <a:t>3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谜题设计（抓住会飞的钥匙）</a:t>
            </a:r>
            <a:endParaRPr kumimoji="1" lang="en-US" altLang="zh-CN" dirty="0"/>
          </a:p>
          <a:p>
            <a:r>
              <a:rPr kumimoji="1" lang="zh-CN" altLang="en-US" dirty="0"/>
              <a:t>观察</a:t>
            </a:r>
            <a:r>
              <a:rPr kumimoji="1" lang="en-US" altLang="zh-CN" dirty="0"/>
              <a:t>+</a:t>
            </a:r>
            <a:r>
              <a:rPr kumimoji="1" lang="zh-CN" altLang="en-US" dirty="0"/>
              <a:t>人体弱电感应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0" y="1669559"/>
            <a:ext cx="2967069" cy="30669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202" y="1628801"/>
            <a:ext cx="2256037" cy="31077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275" y="3466208"/>
            <a:ext cx="3109047" cy="3109047"/>
          </a:xfrm>
          <a:prstGeom prst="rect">
            <a:avLst/>
          </a:prstGeom>
        </p:spPr>
      </p:pic>
      <p:sp>
        <p:nvSpPr>
          <p:cNvPr id="7" name="内容占位符 1"/>
          <p:cNvSpPr txBox="1">
            <a:spLocks/>
          </p:cNvSpPr>
          <p:nvPr/>
        </p:nvSpPr>
        <p:spPr>
          <a:xfrm>
            <a:off x="141560" y="4929906"/>
            <a:ext cx="5416679" cy="1665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玩家需要观察找出正确的一把钥匙，用手握住，同时牵手握住另一方的扫帚，便可触发下一组机关。</a:t>
            </a:r>
            <a:endParaRPr kumimoji="1" lang="en-US" altLang="zh-CN" sz="1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133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>
            <a:spLocks/>
          </p:cNvSpPr>
          <p:nvPr/>
        </p:nvSpPr>
        <p:spPr>
          <a:xfrm>
            <a:off x="141560" y="202530"/>
            <a:ext cx="4885159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ts val="400"/>
              </a:spcBef>
              <a:buNone/>
              <a:defRPr sz="1800" b="1" kern="1200" cap="all" spc="0" baseline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Tunga" pitchFamily="2"/>
              </a:defRPr>
            </a:lvl1pPr>
          </a:lstStyle>
          <a:p>
            <a:r>
              <a:rPr kumimoji="1" lang="en-US" altLang="zh-CN" dirty="0"/>
              <a:t>3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谜题设计（巫师棋）</a:t>
            </a:r>
            <a:endParaRPr kumimoji="1" lang="en-US" altLang="zh-CN" dirty="0"/>
          </a:p>
          <a:p>
            <a:r>
              <a:rPr kumimoji="1" lang="zh-CN" altLang="en-US" dirty="0"/>
              <a:t>观察</a:t>
            </a:r>
            <a:r>
              <a:rPr kumimoji="1" lang="en-US" altLang="zh-CN" dirty="0"/>
              <a:t>+</a:t>
            </a:r>
            <a:r>
              <a:rPr kumimoji="1" lang="zh-CN" altLang="en-US" dirty="0"/>
              <a:t>推理</a:t>
            </a:r>
            <a:r>
              <a:rPr kumimoji="1" lang="en-US" altLang="zh-CN" dirty="0"/>
              <a:t>+</a:t>
            </a:r>
            <a:r>
              <a:rPr kumimoji="1" lang="zh-CN" altLang="en-US" dirty="0"/>
              <a:t>动作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22" y="1505791"/>
            <a:ext cx="2973511" cy="2706086"/>
          </a:xfrm>
          <a:prstGeom prst="rect">
            <a:avLst/>
          </a:prstGeom>
        </p:spPr>
      </p:pic>
      <p:sp>
        <p:nvSpPr>
          <p:cNvPr id="6" name="内容占位符 1"/>
          <p:cNvSpPr txBox="1">
            <a:spLocks/>
          </p:cNvSpPr>
          <p:nvPr/>
        </p:nvSpPr>
        <p:spPr>
          <a:xfrm>
            <a:off x="141560" y="4596009"/>
            <a:ext cx="3660827" cy="19084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玩家需要根据立体棋盘上缺少的两个旗子位置，站在棋盘机关上的对应位置扮演棋子。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位置站立正确后，触发灯光闪烁，玩家需要在灯光熄灭后，按正确顺序走出闪烁位置。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600" dirty="0">
                <a:solidFill>
                  <a:srgbClr val="FF259B"/>
                </a:solidFill>
              </a:rPr>
              <a:t>Ps:</a:t>
            </a:r>
            <a:r>
              <a:rPr kumimoji="1" lang="zh-CN" altLang="en-US" sz="1600" dirty="0">
                <a:solidFill>
                  <a:srgbClr val="FF259B"/>
                </a:solidFill>
              </a:rPr>
              <a:t>行走错误后，重置提示，重置至第一步，从两人站在缺少棋子位置上开始。</a:t>
            </a:r>
            <a:endParaRPr kumimoji="1" lang="en-US" altLang="zh-CN" sz="1600" dirty="0">
              <a:solidFill>
                <a:srgbClr val="FF259B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972" y="1505791"/>
            <a:ext cx="2941398" cy="2706086"/>
          </a:xfrm>
          <a:prstGeom prst="rect">
            <a:avLst/>
          </a:prstGeom>
        </p:spPr>
      </p:pic>
      <p:sp>
        <p:nvSpPr>
          <p:cNvPr id="7" name="内容占位符 1"/>
          <p:cNvSpPr txBox="1">
            <a:spLocks/>
          </p:cNvSpPr>
          <p:nvPr/>
        </p:nvSpPr>
        <p:spPr>
          <a:xfrm>
            <a:off x="4601640" y="4748409"/>
            <a:ext cx="3660827" cy="1908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259B"/>
                </a:solidFill>
              </a:rPr>
              <a:t>正确步骤：</a:t>
            </a:r>
            <a:endParaRPr kumimoji="1" lang="en-US" altLang="zh-CN" sz="1600" dirty="0">
              <a:solidFill>
                <a:srgbClr val="FF259B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红色方格为起始站立位置，编号方格为行走位置，黄色方格为同时行走位置。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FF259B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302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2"/>
          <p:cNvSpPr txBox="1">
            <a:spLocks/>
          </p:cNvSpPr>
          <p:nvPr/>
        </p:nvSpPr>
        <p:spPr>
          <a:xfrm>
            <a:off x="141561" y="202530"/>
            <a:ext cx="2980225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ts val="400"/>
              </a:spcBef>
              <a:buNone/>
              <a:defRPr sz="1800" b="1" kern="1200" cap="all" spc="0" baseline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Tunga" pitchFamily="2"/>
              </a:defRPr>
            </a:lvl1pPr>
          </a:lstStyle>
          <a:p>
            <a:r>
              <a:rPr kumimoji="1" lang="en-US" altLang="zh-CN" dirty="0"/>
              <a:t>3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录音内容</a:t>
            </a:r>
          </a:p>
        </p:txBody>
      </p:sp>
    </p:spTree>
    <p:extLst>
      <p:ext uri="{BB962C8B-B14F-4D97-AF65-F5344CB8AC3E}">
        <p14:creationId xmlns:p14="http://schemas.microsoft.com/office/powerpoint/2010/main" val="4256578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标题 2"/>
          <p:cNvSpPr txBox="1">
            <a:spLocks/>
          </p:cNvSpPr>
          <p:nvPr/>
        </p:nvSpPr>
        <p:spPr>
          <a:xfrm>
            <a:off x="141561" y="202530"/>
            <a:ext cx="2980225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ts val="400"/>
              </a:spcBef>
              <a:buNone/>
              <a:defRPr sz="1800" b="1" kern="1200" cap="all" spc="0" baseline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Tunga" pitchFamily="2"/>
              </a:defRPr>
            </a:lvl1pPr>
          </a:lstStyle>
          <a:p>
            <a:r>
              <a:rPr kumimoji="1" lang="en-US" altLang="zh-CN" dirty="0"/>
              <a:t>3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道具</a:t>
            </a:r>
          </a:p>
        </p:txBody>
      </p:sp>
    </p:spTree>
    <p:extLst>
      <p:ext uri="{BB962C8B-B14F-4D97-AF65-F5344CB8AC3E}">
        <p14:creationId xmlns:p14="http://schemas.microsoft.com/office/powerpoint/2010/main" val="3923797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内容介绍</a:t>
            </a:r>
          </a:p>
        </p:txBody>
      </p:sp>
      <p:sp>
        <p:nvSpPr>
          <p:cNvPr id="4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3366FF"/>
                </a:solidFill>
              </a:rPr>
              <a:t>魔法石就在眼前，想要拿到魔法石必须要通过最后一个陷阱，这是斯内普教授设计的谜题，他可是最厉害的魔药学教授。</a:t>
            </a:r>
            <a:endParaRPr kumimoji="1" lang="en-US" altLang="zh-CN" dirty="0">
              <a:solidFill>
                <a:srgbClr val="3366FF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3366FF"/>
                </a:solidFill>
              </a:rPr>
              <a:t>是前进还是后退？</a:t>
            </a:r>
            <a:r>
              <a:rPr kumimoji="1" lang="en-US" altLang="zh-CN" dirty="0">
                <a:solidFill>
                  <a:srgbClr val="3366FF"/>
                </a:solidFill>
              </a:rPr>
              <a:t>……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²"/>
            </a:pPr>
            <a:r>
              <a:rPr kumimoji="1" lang="zh-CN" altLang="en-US" sz="1800" dirty="0"/>
              <a:t>只有找出正确的药水才能拿到魔法石。</a:t>
            </a:r>
            <a:endParaRPr kumimoji="1" lang="en-US" altLang="zh-CN" sz="1800" dirty="0"/>
          </a:p>
          <a:p>
            <a:pPr marL="342900" indent="-342900">
              <a:lnSpc>
                <a:spcPct val="150000"/>
              </a:lnSpc>
              <a:buFont typeface="Wingdings" charset="2"/>
              <a:buChar char="²"/>
            </a:pPr>
            <a:r>
              <a:rPr kumimoji="1" lang="en-US" altLang="en-US" sz="1800" dirty="0"/>
              <a:t>千万别喝下含有剧毒的药水</a:t>
            </a:r>
            <a:r>
              <a:rPr kumimoji="1" lang="zh-CN" altLang="en-US" sz="1800" dirty="0"/>
              <a:t>。</a:t>
            </a: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642633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1561" y="202530"/>
            <a:ext cx="2980225" cy="701040"/>
          </a:xfrm>
        </p:spPr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游戏流程</a:t>
            </a:r>
          </a:p>
        </p:txBody>
      </p:sp>
      <p:sp>
        <p:nvSpPr>
          <p:cNvPr id="4" name="矩形 3"/>
          <p:cNvSpPr/>
          <p:nvPr/>
        </p:nvSpPr>
        <p:spPr>
          <a:xfrm>
            <a:off x="4200167" y="556985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玩家进门</a:t>
            </a:r>
          </a:p>
        </p:txBody>
      </p:sp>
      <p:sp>
        <p:nvSpPr>
          <p:cNvPr id="5" name="矩形 4"/>
          <p:cNvSpPr/>
          <p:nvPr/>
        </p:nvSpPr>
        <p:spPr>
          <a:xfrm>
            <a:off x="4200167" y="1218264"/>
            <a:ext cx="1214372" cy="5084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5-10</a:t>
            </a:r>
            <a:r>
              <a:rPr kumimoji="1" lang="zh-CN" altLang="en-US" sz="1400" dirty="0"/>
              <a:t>秒后播放语音</a:t>
            </a:r>
            <a:r>
              <a:rPr kumimoji="1" lang="en-US" altLang="zh-CN" sz="1400" dirty="0"/>
              <a:t>112</a:t>
            </a:r>
            <a:endParaRPr kumimoji="1" lang="zh-CN" altLang="en-US" sz="1400" dirty="0"/>
          </a:p>
        </p:txBody>
      </p:sp>
      <p:sp>
        <p:nvSpPr>
          <p:cNvPr id="9" name="菱形 8"/>
          <p:cNvSpPr/>
          <p:nvPr/>
        </p:nvSpPr>
        <p:spPr>
          <a:xfrm>
            <a:off x="4066473" y="2055299"/>
            <a:ext cx="1481758" cy="724093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/>
              <a:t>2/7</a:t>
            </a:r>
            <a:r>
              <a:rPr kumimoji="1" lang="zh-CN" altLang="en-US" sz="1400"/>
              <a:t>药水</a:t>
            </a:r>
            <a:r>
              <a:rPr kumimoji="1" lang="zh-CN" altLang="en-US" sz="1400" dirty="0"/>
              <a:t>是否摆放正确</a:t>
            </a:r>
          </a:p>
        </p:txBody>
      </p:sp>
      <p:sp>
        <p:nvSpPr>
          <p:cNvPr id="10" name="矩形 9"/>
          <p:cNvSpPr/>
          <p:nvPr/>
        </p:nvSpPr>
        <p:spPr>
          <a:xfrm>
            <a:off x="5809779" y="3193575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播放语音</a:t>
            </a:r>
            <a:r>
              <a:rPr kumimoji="1" lang="en-US" altLang="zh-CN" sz="1400" dirty="0"/>
              <a:t>113</a:t>
            </a:r>
            <a:endParaRPr kumimoji="1"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2330772" y="3193575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不需要任何反应</a:t>
            </a:r>
          </a:p>
        </p:txBody>
      </p:sp>
      <p:sp>
        <p:nvSpPr>
          <p:cNvPr id="12" name="矩形 11"/>
          <p:cNvSpPr/>
          <p:nvPr/>
        </p:nvSpPr>
        <p:spPr>
          <a:xfrm>
            <a:off x="4200167" y="3193575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/>
              <a:t>激活激光</a:t>
            </a:r>
            <a:r>
              <a:rPr kumimoji="1" lang="zh-CN" altLang="en-US" sz="1400" dirty="0"/>
              <a:t>接收和声控机关</a:t>
            </a:r>
          </a:p>
        </p:txBody>
      </p:sp>
      <p:sp>
        <p:nvSpPr>
          <p:cNvPr id="15" name="菱形 14"/>
          <p:cNvSpPr/>
          <p:nvPr/>
        </p:nvSpPr>
        <p:spPr>
          <a:xfrm>
            <a:off x="3121786" y="4219423"/>
            <a:ext cx="1481758" cy="724093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激光是否射准</a:t>
            </a:r>
          </a:p>
        </p:txBody>
      </p:sp>
      <p:sp>
        <p:nvSpPr>
          <p:cNvPr id="17" name="矩形 16"/>
          <p:cNvSpPr/>
          <p:nvPr/>
        </p:nvSpPr>
        <p:spPr>
          <a:xfrm>
            <a:off x="4200166" y="5248277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打开魔法石盒子</a:t>
            </a:r>
          </a:p>
        </p:txBody>
      </p:sp>
      <p:sp>
        <p:nvSpPr>
          <p:cNvPr id="18" name="矩形 17"/>
          <p:cNvSpPr/>
          <p:nvPr/>
        </p:nvSpPr>
        <p:spPr>
          <a:xfrm>
            <a:off x="5809779" y="5885185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播放语音</a:t>
            </a:r>
            <a:r>
              <a:rPr kumimoji="1" lang="en-US" altLang="zh-CN" sz="1400" dirty="0"/>
              <a:t>114</a:t>
            </a:r>
            <a:endParaRPr kumimoji="1" lang="zh-CN" altLang="en-US" sz="1400" dirty="0"/>
          </a:p>
        </p:txBody>
      </p:sp>
      <p:cxnSp>
        <p:nvCxnSpPr>
          <p:cNvPr id="21" name="直线箭头连接符 20"/>
          <p:cNvCxnSpPr>
            <a:stCxn id="4" idx="2"/>
            <a:endCxn id="5" idx="0"/>
          </p:cNvCxnSpPr>
          <p:nvPr/>
        </p:nvCxnSpPr>
        <p:spPr>
          <a:xfrm>
            <a:off x="4807353" y="1036002"/>
            <a:ext cx="0" cy="182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左大括号 47"/>
          <p:cNvSpPr/>
          <p:nvPr/>
        </p:nvSpPr>
        <p:spPr>
          <a:xfrm>
            <a:off x="5575818" y="1218264"/>
            <a:ext cx="233961" cy="50841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5879705" y="1229571"/>
            <a:ext cx="147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3366FF"/>
                </a:solidFill>
              </a:rPr>
              <a:t>药水谜题提示录音</a:t>
            </a:r>
          </a:p>
        </p:txBody>
      </p:sp>
      <p:sp>
        <p:nvSpPr>
          <p:cNvPr id="54" name="左大括号 53"/>
          <p:cNvSpPr/>
          <p:nvPr/>
        </p:nvSpPr>
        <p:spPr>
          <a:xfrm>
            <a:off x="7118983" y="5892787"/>
            <a:ext cx="233961" cy="50841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7402584" y="5915105"/>
            <a:ext cx="1526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3366FF"/>
                </a:solidFill>
              </a:rPr>
              <a:t>通关语音提示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3373949" y="2710862"/>
            <a:ext cx="34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否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2330772" y="4273693"/>
            <a:ext cx="34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否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5809779" y="2710862"/>
            <a:ext cx="34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8000"/>
                </a:solidFill>
              </a:rPr>
              <a:t>是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4636159" y="4943516"/>
            <a:ext cx="34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8000"/>
                </a:solidFill>
              </a:rPr>
              <a:t>是</a:t>
            </a:r>
          </a:p>
        </p:txBody>
      </p:sp>
      <p:sp>
        <p:nvSpPr>
          <p:cNvPr id="64" name="横卷形 63"/>
          <p:cNvSpPr/>
          <p:nvPr/>
        </p:nvSpPr>
        <p:spPr>
          <a:xfrm>
            <a:off x="2332430" y="1165276"/>
            <a:ext cx="1425199" cy="587515"/>
          </a:xfrm>
          <a:prstGeom prst="horizontalScroll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FFC860"/>
                </a:solidFill>
              </a:rPr>
              <a:t>房间内红色照明灯</a:t>
            </a:r>
          </a:p>
        </p:txBody>
      </p:sp>
      <p:cxnSp>
        <p:nvCxnSpPr>
          <p:cNvPr id="39" name="直线箭头连接符 38"/>
          <p:cNvCxnSpPr>
            <a:stCxn id="9" idx="2"/>
          </p:cNvCxnSpPr>
          <p:nvPr/>
        </p:nvCxnSpPr>
        <p:spPr>
          <a:xfrm>
            <a:off x="4807352" y="2779392"/>
            <a:ext cx="0" cy="3798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4636158" y="2796730"/>
            <a:ext cx="34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8000"/>
                </a:solidFill>
              </a:rPr>
              <a:t>是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6840005" y="4258979"/>
            <a:ext cx="34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否</a:t>
            </a:r>
          </a:p>
        </p:txBody>
      </p:sp>
      <p:cxnSp>
        <p:nvCxnSpPr>
          <p:cNvPr id="6" name="肘形连接符 5"/>
          <p:cNvCxnSpPr>
            <a:stCxn id="5" idx="2"/>
            <a:endCxn id="9" idx="0"/>
          </p:cNvCxnSpPr>
          <p:nvPr/>
        </p:nvCxnSpPr>
        <p:spPr>
          <a:xfrm rot="5400000">
            <a:off x="4643041" y="1890986"/>
            <a:ext cx="328625" cy="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肘形连接符 7"/>
          <p:cNvCxnSpPr>
            <a:stCxn id="9" idx="2"/>
            <a:endCxn id="10" idx="0"/>
          </p:cNvCxnSpPr>
          <p:nvPr/>
        </p:nvCxnSpPr>
        <p:spPr>
          <a:xfrm rot="16200000" flipH="1">
            <a:off x="5405067" y="2181676"/>
            <a:ext cx="414183" cy="160961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9" idx="2"/>
            <a:endCxn id="11" idx="0"/>
          </p:cNvCxnSpPr>
          <p:nvPr/>
        </p:nvCxnSpPr>
        <p:spPr>
          <a:xfrm rot="5400000">
            <a:off x="3665564" y="2051786"/>
            <a:ext cx="414183" cy="186939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4200166" y="5885185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拿出魔法石</a:t>
            </a:r>
          </a:p>
        </p:txBody>
      </p:sp>
      <p:sp>
        <p:nvSpPr>
          <p:cNvPr id="44" name="菱形 43"/>
          <p:cNvSpPr/>
          <p:nvPr/>
        </p:nvSpPr>
        <p:spPr>
          <a:xfrm>
            <a:off x="4834939" y="4219423"/>
            <a:ext cx="1481758" cy="724093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口令是否正确</a:t>
            </a:r>
          </a:p>
        </p:txBody>
      </p:sp>
      <p:sp>
        <p:nvSpPr>
          <p:cNvPr id="46" name="矩形 45"/>
          <p:cNvSpPr/>
          <p:nvPr/>
        </p:nvSpPr>
        <p:spPr>
          <a:xfrm>
            <a:off x="4200166" y="6561162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打开最终的房门</a:t>
            </a:r>
          </a:p>
        </p:txBody>
      </p:sp>
      <p:cxnSp>
        <p:nvCxnSpPr>
          <p:cNvPr id="19" name="肘形连接符 18"/>
          <p:cNvCxnSpPr>
            <a:endCxn id="44" idx="0"/>
          </p:cNvCxnSpPr>
          <p:nvPr/>
        </p:nvCxnSpPr>
        <p:spPr>
          <a:xfrm rot="16200000" flipH="1">
            <a:off x="4979440" y="3623044"/>
            <a:ext cx="424291" cy="76846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endCxn id="15" idx="0"/>
          </p:cNvCxnSpPr>
          <p:nvPr/>
        </p:nvCxnSpPr>
        <p:spPr>
          <a:xfrm rot="5400000">
            <a:off x="4122864" y="3534933"/>
            <a:ext cx="424291" cy="94468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5" idx="2"/>
            <a:endCxn id="17" idx="0"/>
          </p:cNvCxnSpPr>
          <p:nvPr/>
        </p:nvCxnSpPr>
        <p:spPr>
          <a:xfrm rot="16200000" flipH="1">
            <a:off x="4182628" y="4623552"/>
            <a:ext cx="304761" cy="94468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44" idx="2"/>
            <a:endCxn id="17" idx="0"/>
          </p:cNvCxnSpPr>
          <p:nvPr/>
        </p:nvCxnSpPr>
        <p:spPr>
          <a:xfrm rot="5400000">
            <a:off x="5039205" y="4711663"/>
            <a:ext cx="304761" cy="76846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1534160" y="5007340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不需要任何反应</a:t>
            </a:r>
          </a:p>
        </p:txBody>
      </p:sp>
      <p:sp>
        <p:nvSpPr>
          <p:cNvPr id="57" name="矩形 56"/>
          <p:cNvSpPr/>
          <p:nvPr/>
        </p:nvSpPr>
        <p:spPr>
          <a:xfrm>
            <a:off x="6758793" y="5001725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不需要任何反应</a:t>
            </a:r>
          </a:p>
        </p:txBody>
      </p:sp>
      <p:cxnSp>
        <p:nvCxnSpPr>
          <p:cNvPr id="29" name="肘形连接符 28"/>
          <p:cNvCxnSpPr>
            <a:stCxn id="15" idx="1"/>
            <a:endCxn id="56" idx="0"/>
          </p:cNvCxnSpPr>
          <p:nvPr/>
        </p:nvCxnSpPr>
        <p:spPr>
          <a:xfrm rot="10800000" flipV="1">
            <a:off x="2141346" y="4581470"/>
            <a:ext cx="980440" cy="42587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44" idx="3"/>
            <a:endCxn id="57" idx="0"/>
          </p:cNvCxnSpPr>
          <p:nvPr/>
        </p:nvCxnSpPr>
        <p:spPr>
          <a:xfrm>
            <a:off x="6316697" y="4581470"/>
            <a:ext cx="1049282" cy="42025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17" idx="2"/>
            <a:endCxn id="75" idx="0"/>
          </p:cNvCxnSpPr>
          <p:nvPr/>
        </p:nvCxnSpPr>
        <p:spPr>
          <a:xfrm>
            <a:off x="4807352" y="5727294"/>
            <a:ext cx="0" cy="1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75" idx="2"/>
          </p:cNvCxnSpPr>
          <p:nvPr/>
        </p:nvCxnSpPr>
        <p:spPr>
          <a:xfrm>
            <a:off x="4807352" y="6364202"/>
            <a:ext cx="0" cy="20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>
            <a:stCxn id="75" idx="3"/>
            <a:endCxn id="18" idx="1"/>
          </p:cNvCxnSpPr>
          <p:nvPr/>
        </p:nvCxnSpPr>
        <p:spPr>
          <a:xfrm>
            <a:off x="5414538" y="6124694"/>
            <a:ext cx="3952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左大括号 66"/>
          <p:cNvSpPr/>
          <p:nvPr/>
        </p:nvSpPr>
        <p:spPr>
          <a:xfrm>
            <a:off x="7132018" y="3164182"/>
            <a:ext cx="233961" cy="50841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7456121" y="3082530"/>
            <a:ext cx="1473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3366FF"/>
                </a:solidFill>
              </a:rPr>
              <a:t>药水摆放正确提示和伏地魔的声音</a:t>
            </a:r>
          </a:p>
        </p:txBody>
      </p:sp>
      <p:sp>
        <p:nvSpPr>
          <p:cNvPr id="71" name="横卷形 70"/>
          <p:cNvSpPr/>
          <p:nvPr/>
        </p:nvSpPr>
        <p:spPr>
          <a:xfrm>
            <a:off x="5809779" y="3706012"/>
            <a:ext cx="1425199" cy="587515"/>
          </a:xfrm>
          <a:prstGeom prst="horizontalScroll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FFC860"/>
                </a:solidFill>
              </a:rPr>
              <a:t>熄灭红色灯光</a:t>
            </a:r>
          </a:p>
        </p:txBody>
      </p:sp>
      <p:cxnSp>
        <p:nvCxnSpPr>
          <p:cNvPr id="61" name="肘形连接符 60"/>
          <p:cNvCxnSpPr>
            <a:endCxn id="71" idx="1"/>
          </p:cNvCxnSpPr>
          <p:nvPr/>
        </p:nvCxnSpPr>
        <p:spPr>
          <a:xfrm rot="16200000" flipH="1">
            <a:off x="5161687" y="3351678"/>
            <a:ext cx="293758" cy="1002426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644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>
            <a:spLocks/>
          </p:cNvSpPr>
          <p:nvPr/>
        </p:nvSpPr>
        <p:spPr>
          <a:xfrm>
            <a:off x="141560" y="202530"/>
            <a:ext cx="6041711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ts val="400"/>
              </a:spcBef>
              <a:buNone/>
              <a:defRPr sz="1800" b="1" kern="1200" cap="all" spc="0" baseline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Tunga" pitchFamily="2"/>
              </a:defRPr>
            </a:lvl1pPr>
          </a:lstStyle>
          <a:p>
            <a:r>
              <a:rPr kumimoji="1" lang="en-US" altLang="zh-CN" dirty="0"/>
              <a:t>4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谜题设计（药水谜题）</a:t>
            </a:r>
            <a:endParaRPr kumimoji="1" lang="en-US" altLang="zh-CN" dirty="0"/>
          </a:p>
          <a:p>
            <a:r>
              <a:rPr kumimoji="1" lang="zh-CN" altLang="en-US" dirty="0"/>
              <a:t>推理</a:t>
            </a:r>
            <a:r>
              <a:rPr kumimoji="1" lang="en-US" altLang="zh-CN" dirty="0"/>
              <a:t>+</a:t>
            </a:r>
            <a:r>
              <a:rPr kumimoji="1" lang="zh-CN" altLang="en-US"/>
              <a:t>正确摆放</a:t>
            </a:r>
            <a:endParaRPr kumimoji="1" lang="zh-CN" altLang="en-US" dirty="0"/>
          </a:p>
        </p:txBody>
      </p:sp>
      <p:sp>
        <p:nvSpPr>
          <p:cNvPr id="4" name="内容占位符 1"/>
          <p:cNvSpPr txBox="1">
            <a:spLocks/>
          </p:cNvSpPr>
          <p:nvPr/>
        </p:nvSpPr>
        <p:spPr>
          <a:xfrm>
            <a:off x="321989" y="1507948"/>
            <a:ext cx="2797499" cy="50390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259B"/>
                </a:solidFill>
              </a:rPr>
              <a:t>谜题：</a:t>
            </a:r>
            <a:endParaRPr kumimoji="1" lang="en-US" altLang="zh-CN" sz="1600" dirty="0">
              <a:solidFill>
                <a:srgbClr val="FF259B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00FF"/>
                </a:solidFill>
              </a:rPr>
              <a:t>危险在前方，安全在后方，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00FF"/>
                </a:solidFill>
              </a:rPr>
              <a:t>我们中间有两个可以给你帮忙，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00FF"/>
                </a:solidFill>
              </a:rPr>
              <a:t>把他们喝下去，一个领你向前，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00FF"/>
                </a:solidFill>
              </a:rPr>
              <a:t>另一个把你送回原来的地方。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00FF"/>
                </a:solidFill>
              </a:rPr>
              <a:t>两个里面装的是荨麻酒，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00FF"/>
                </a:solidFill>
              </a:rPr>
              <a:t>三个是杀手，正拍着队等候。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00FF"/>
                </a:solidFill>
              </a:rPr>
              <a:t>选择吧，除非你希望永远在此停留。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00FF"/>
                </a:solidFill>
              </a:rPr>
              <a:t>我们还提供四条线索供你选择：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00FF"/>
                </a:solidFill>
              </a:rPr>
              <a:t>第一，不论毒药怎样狡猾躲藏，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00FF"/>
                </a:solidFill>
              </a:rPr>
              <a:t>它们都站在其中一瓶荨麻酒的左方；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00FF"/>
                </a:solidFill>
              </a:rPr>
              <a:t>第二，左右两端的瓶里内容不同，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00FF"/>
                </a:solidFill>
              </a:rPr>
              <a:t>如果你想前进，它们都不会对你有用；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00FF"/>
                </a:solidFill>
              </a:rPr>
              <a:t>第三，你会发现瓶子大小各不相等，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00FF"/>
                </a:solidFill>
              </a:rPr>
              <a:t>在侏儒和巨人里没有藏着死神；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00FF"/>
                </a:solidFill>
              </a:rPr>
              <a:t>第四，左边第二和右边第二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00FF"/>
                </a:solidFill>
              </a:rPr>
              <a:t>虽然模样不同，味道确是一样。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0000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316" y="1725990"/>
            <a:ext cx="5270500" cy="20516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内容占位符 1"/>
          <p:cNvSpPr txBox="1">
            <a:spLocks/>
          </p:cNvSpPr>
          <p:nvPr/>
        </p:nvSpPr>
        <p:spPr>
          <a:xfrm>
            <a:off x="3474211" y="5630434"/>
            <a:ext cx="5298702" cy="1086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259B"/>
                </a:solidFill>
              </a:rPr>
              <a:t>正确摆放：</a:t>
            </a:r>
            <a:endParaRPr kumimoji="1" lang="en-US" altLang="zh-CN" sz="1600" dirty="0">
              <a:solidFill>
                <a:srgbClr val="FF259B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蓝色进去，紫色回去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  <p:sp>
        <p:nvSpPr>
          <p:cNvPr id="9" name="内容占位符 1"/>
          <p:cNvSpPr txBox="1">
            <a:spLocks/>
          </p:cNvSpPr>
          <p:nvPr/>
        </p:nvSpPr>
        <p:spPr>
          <a:xfrm>
            <a:off x="3474211" y="4216279"/>
            <a:ext cx="5179605" cy="112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00FF"/>
                </a:solidFill>
              </a:rPr>
              <a:t>找出前进和后退两瓶药水，并将其摆放在正确的位置上，可触发录音，同时激活下教授画像机关。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029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>
            <a:spLocks/>
          </p:cNvSpPr>
          <p:nvPr/>
        </p:nvSpPr>
        <p:spPr>
          <a:xfrm>
            <a:off x="141560" y="202530"/>
            <a:ext cx="5206133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ts val="400"/>
              </a:spcBef>
              <a:buNone/>
              <a:defRPr sz="1800" b="1" kern="1200" cap="all" spc="0" baseline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Tunga" pitchFamily="2"/>
              </a:defRPr>
            </a:lvl1pPr>
          </a:lstStyle>
          <a:p>
            <a:r>
              <a:rPr kumimoji="1" lang="en-US" altLang="zh-CN" dirty="0"/>
              <a:t>4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谜题设计（打败伏地魔）</a:t>
            </a:r>
            <a:endParaRPr kumimoji="1" lang="en-US" altLang="zh-CN" dirty="0"/>
          </a:p>
          <a:p>
            <a:r>
              <a:rPr kumimoji="1" lang="zh-CN" altLang="en-US" dirty="0"/>
              <a:t>推理</a:t>
            </a:r>
            <a:r>
              <a:rPr kumimoji="1" lang="en-US" altLang="zh-CN" dirty="0"/>
              <a:t>+</a:t>
            </a:r>
            <a:r>
              <a:rPr kumimoji="1" lang="zh-CN" altLang="en-US" dirty="0"/>
              <a:t>声控</a:t>
            </a:r>
          </a:p>
        </p:txBody>
      </p:sp>
      <p:sp>
        <p:nvSpPr>
          <p:cNvPr id="4" name="内容占位符 1"/>
          <p:cNvSpPr txBox="1">
            <a:spLocks/>
          </p:cNvSpPr>
          <p:nvPr/>
        </p:nvSpPr>
        <p:spPr>
          <a:xfrm>
            <a:off x="3810135" y="4948898"/>
            <a:ext cx="5179605" cy="15328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259B"/>
                </a:solidFill>
              </a:rPr>
              <a:t>正确答案魔法书上可获得：</a:t>
            </a:r>
            <a:endParaRPr kumimoji="1" lang="en-US" altLang="zh-CN" sz="1600" dirty="0">
              <a:solidFill>
                <a:srgbClr val="FF259B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口令</a:t>
            </a:r>
            <a:r>
              <a:rPr kumimoji="1" lang="en-US" altLang="zh-CN" sz="1600" dirty="0">
                <a:solidFill>
                  <a:srgbClr val="FFC860"/>
                </a:solidFill>
              </a:rPr>
              <a:t>1</a:t>
            </a:r>
            <a:r>
              <a:rPr kumimoji="1" lang="zh-CN" altLang="en-US" sz="1600" dirty="0">
                <a:solidFill>
                  <a:srgbClr val="FFC860"/>
                </a:solidFill>
              </a:rPr>
              <a:t>：障碍重重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口令</a:t>
            </a:r>
            <a:r>
              <a:rPr kumimoji="1" lang="en-US" altLang="zh-CN" sz="1600" dirty="0">
                <a:solidFill>
                  <a:srgbClr val="FFC860"/>
                </a:solidFill>
              </a:rPr>
              <a:t>2</a:t>
            </a:r>
            <a:r>
              <a:rPr kumimoji="1" lang="zh-CN" altLang="en-US" sz="1600" dirty="0">
                <a:solidFill>
                  <a:srgbClr val="FFC860"/>
                </a:solidFill>
              </a:rPr>
              <a:t>：除你武器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600" dirty="0">
                <a:solidFill>
                  <a:srgbClr val="FFC860"/>
                </a:solidFill>
              </a:rPr>
              <a:t>PS</a:t>
            </a:r>
            <a:r>
              <a:rPr kumimoji="1" lang="zh-CN" altLang="en-US" sz="1600" dirty="0">
                <a:solidFill>
                  <a:srgbClr val="FFC860"/>
                </a:solidFill>
              </a:rPr>
              <a:t>：两句口令均需要，中间有较短间隔？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0" y="1587866"/>
            <a:ext cx="3352800" cy="4749800"/>
          </a:xfrm>
          <a:prstGeom prst="rect">
            <a:avLst/>
          </a:prstGeom>
        </p:spPr>
      </p:pic>
      <p:sp>
        <p:nvSpPr>
          <p:cNvPr id="6" name="内容占位符 1"/>
          <p:cNvSpPr txBox="1">
            <a:spLocks/>
          </p:cNvSpPr>
          <p:nvPr/>
        </p:nvSpPr>
        <p:spPr>
          <a:xfrm>
            <a:off x="3810135" y="1587866"/>
            <a:ext cx="5179605" cy="309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00FF"/>
                </a:solidFill>
              </a:rPr>
              <a:t>在教授的油画后方设置光感应点和声控点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00FF"/>
                </a:solidFill>
              </a:rPr>
              <a:t>用魔杖照射光感应点，同时喊出正确口令，即可打开魔法石箱子。拿出魔法石后，打开最终房门</a:t>
            </a:r>
            <a:endParaRPr kumimoji="1" lang="en-US" altLang="zh-CN" sz="1600" dirty="0">
              <a:solidFill>
                <a:srgbClr val="0000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955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标题 2"/>
          <p:cNvSpPr txBox="1">
            <a:spLocks/>
          </p:cNvSpPr>
          <p:nvPr/>
        </p:nvSpPr>
        <p:spPr>
          <a:xfrm>
            <a:off x="141561" y="202530"/>
            <a:ext cx="2980225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ts val="400"/>
              </a:spcBef>
              <a:buNone/>
              <a:defRPr sz="1800" b="1" kern="1200" cap="all" spc="0" baseline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Tunga" pitchFamily="2"/>
              </a:defRPr>
            </a:lvl1pPr>
          </a:lstStyle>
          <a:p>
            <a:r>
              <a:rPr kumimoji="1" lang="en-US" altLang="zh-CN" dirty="0"/>
              <a:t>4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录音内容</a:t>
            </a:r>
          </a:p>
        </p:txBody>
      </p:sp>
    </p:spTree>
    <p:extLst>
      <p:ext uri="{BB962C8B-B14F-4D97-AF65-F5344CB8AC3E}">
        <p14:creationId xmlns:p14="http://schemas.microsoft.com/office/powerpoint/2010/main" val="1898096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1561" y="202530"/>
            <a:ext cx="2980225" cy="701040"/>
          </a:xfrm>
        </p:spPr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游戏流程</a:t>
            </a:r>
          </a:p>
        </p:txBody>
      </p:sp>
      <p:sp>
        <p:nvSpPr>
          <p:cNvPr id="4" name="矩形 3"/>
          <p:cNvSpPr/>
          <p:nvPr/>
        </p:nvSpPr>
        <p:spPr>
          <a:xfrm>
            <a:off x="4200167" y="556985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玩家进门</a:t>
            </a:r>
          </a:p>
        </p:txBody>
      </p:sp>
      <p:sp>
        <p:nvSpPr>
          <p:cNvPr id="5" name="矩形 4"/>
          <p:cNvSpPr/>
          <p:nvPr/>
        </p:nvSpPr>
        <p:spPr>
          <a:xfrm>
            <a:off x="4200167" y="1218264"/>
            <a:ext cx="1214372" cy="5084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关门</a:t>
            </a:r>
            <a:r>
              <a:rPr kumimoji="1" lang="en-US" altLang="zh-CN" sz="1400" dirty="0"/>
              <a:t>5-10</a:t>
            </a:r>
            <a:r>
              <a:rPr kumimoji="1" lang="zh-CN" altLang="en-US" sz="1400" dirty="0"/>
              <a:t>秒后播放语音</a:t>
            </a:r>
            <a:r>
              <a:rPr kumimoji="1" lang="en-US" altLang="zh-CN" sz="1400" dirty="0"/>
              <a:t>101</a:t>
            </a:r>
            <a:endParaRPr kumimoji="1"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4200167" y="1923634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玩家寻找雕像道具（</a:t>
            </a:r>
            <a:r>
              <a:rPr kumimoji="1" lang="en-US" altLang="zh-CN" sz="1400" dirty="0"/>
              <a:t>5</a:t>
            </a:r>
            <a:r>
              <a:rPr kumimoji="1" lang="zh-CN" altLang="en-US" sz="1400" dirty="0"/>
              <a:t>个）</a:t>
            </a:r>
          </a:p>
        </p:txBody>
      </p:sp>
      <p:sp>
        <p:nvSpPr>
          <p:cNvPr id="9" name="菱形 8"/>
          <p:cNvSpPr/>
          <p:nvPr/>
        </p:nvSpPr>
        <p:spPr>
          <a:xfrm>
            <a:off x="4066474" y="2612294"/>
            <a:ext cx="1481758" cy="724093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道具摆放是否全正确</a:t>
            </a:r>
          </a:p>
        </p:txBody>
      </p:sp>
      <p:sp>
        <p:nvSpPr>
          <p:cNvPr id="10" name="矩形 9"/>
          <p:cNvSpPr/>
          <p:nvPr/>
        </p:nvSpPr>
        <p:spPr>
          <a:xfrm>
            <a:off x="5960450" y="3639175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播放语音</a:t>
            </a:r>
            <a:r>
              <a:rPr kumimoji="1" lang="en-US" altLang="zh-CN" sz="1400" dirty="0"/>
              <a:t>102</a:t>
            </a:r>
            <a:endParaRPr kumimoji="1"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2330772" y="3639175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无需任何反应</a:t>
            </a:r>
          </a:p>
        </p:txBody>
      </p:sp>
      <p:sp>
        <p:nvSpPr>
          <p:cNvPr id="12" name="矩形 11"/>
          <p:cNvSpPr/>
          <p:nvPr/>
        </p:nvSpPr>
        <p:spPr>
          <a:xfrm>
            <a:off x="4200167" y="3639175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打开柜门</a:t>
            </a:r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4200167" y="4404270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激活声控机关</a:t>
            </a:r>
          </a:p>
        </p:txBody>
      </p:sp>
      <p:sp>
        <p:nvSpPr>
          <p:cNvPr id="15" name="菱形 14"/>
          <p:cNvSpPr/>
          <p:nvPr/>
        </p:nvSpPr>
        <p:spPr>
          <a:xfrm>
            <a:off x="4066474" y="5070653"/>
            <a:ext cx="1481758" cy="724093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口令是否正确</a:t>
            </a:r>
          </a:p>
        </p:txBody>
      </p:sp>
      <p:sp>
        <p:nvSpPr>
          <p:cNvPr id="16" name="矩形 15"/>
          <p:cNvSpPr/>
          <p:nvPr/>
        </p:nvSpPr>
        <p:spPr>
          <a:xfrm>
            <a:off x="4200167" y="6064116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打开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号房门</a:t>
            </a:r>
          </a:p>
        </p:txBody>
      </p:sp>
      <p:sp>
        <p:nvSpPr>
          <p:cNvPr id="17" name="矩形 16"/>
          <p:cNvSpPr/>
          <p:nvPr/>
        </p:nvSpPr>
        <p:spPr>
          <a:xfrm>
            <a:off x="2330772" y="6064116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播放语音</a:t>
            </a:r>
            <a:r>
              <a:rPr kumimoji="1" lang="en-US" altLang="zh-CN" sz="1400" dirty="0"/>
              <a:t>103</a:t>
            </a:r>
            <a:endParaRPr kumimoji="1" lang="zh-CN" altLang="en-US" sz="1400" dirty="0"/>
          </a:p>
        </p:txBody>
      </p:sp>
      <p:sp>
        <p:nvSpPr>
          <p:cNvPr id="18" name="矩形 17"/>
          <p:cNvSpPr/>
          <p:nvPr/>
        </p:nvSpPr>
        <p:spPr>
          <a:xfrm>
            <a:off x="5960450" y="6064116"/>
            <a:ext cx="1214372" cy="4790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播放语音</a:t>
            </a:r>
            <a:r>
              <a:rPr kumimoji="1" lang="en-US" altLang="zh-CN" sz="1400" dirty="0"/>
              <a:t>104</a:t>
            </a:r>
            <a:endParaRPr kumimoji="1" lang="zh-CN" altLang="en-US" sz="1400" dirty="0"/>
          </a:p>
        </p:txBody>
      </p:sp>
      <p:cxnSp>
        <p:nvCxnSpPr>
          <p:cNvPr id="21" name="直线箭头连接符 20"/>
          <p:cNvCxnSpPr>
            <a:stCxn id="4" idx="2"/>
            <a:endCxn id="5" idx="0"/>
          </p:cNvCxnSpPr>
          <p:nvPr/>
        </p:nvCxnSpPr>
        <p:spPr>
          <a:xfrm>
            <a:off x="4807353" y="1036002"/>
            <a:ext cx="0" cy="182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stCxn id="5" idx="2"/>
            <a:endCxn id="7" idx="0"/>
          </p:cNvCxnSpPr>
          <p:nvPr/>
        </p:nvCxnSpPr>
        <p:spPr>
          <a:xfrm>
            <a:off x="4807353" y="1726674"/>
            <a:ext cx="0" cy="196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7" idx="2"/>
            <a:endCxn id="9" idx="0"/>
          </p:cNvCxnSpPr>
          <p:nvPr/>
        </p:nvCxnSpPr>
        <p:spPr>
          <a:xfrm>
            <a:off x="4807353" y="2402651"/>
            <a:ext cx="0" cy="2096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stCxn id="9" idx="2"/>
            <a:endCxn id="12" idx="0"/>
          </p:cNvCxnSpPr>
          <p:nvPr/>
        </p:nvCxnSpPr>
        <p:spPr>
          <a:xfrm>
            <a:off x="4807353" y="3336387"/>
            <a:ext cx="0" cy="3027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9" idx="2"/>
            <a:endCxn id="10" idx="0"/>
          </p:cNvCxnSpPr>
          <p:nvPr/>
        </p:nvCxnSpPr>
        <p:spPr>
          <a:xfrm rot="16200000" flipH="1">
            <a:off x="5536100" y="2607639"/>
            <a:ext cx="302788" cy="176028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9" idx="2"/>
            <a:endCxn id="11" idx="0"/>
          </p:cNvCxnSpPr>
          <p:nvPr/>
        </p:nvCxnSpPr>
        <p:spPr>
          <a:xfrm rot="5400000">
            <a:off x="3721262" y="2553084"/>
            <a:ext cx="302788" cy="186939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12" idx="2"/>
            <a:endCxn id="13" idx="0"/>
          </p:cNvCxnSpPr>
          <p:nvPr/>
        </p:nvCxnSpPr>
        <p:spPr>
          <a:xfrm>
            <a:off x="4807353" y="4118192"/>
            <a:ext cx="0" cy="2860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13" idx="2"/>
            <a:endCxn id="15" idx="0"/>
          </p:cNvCxnSpPr>
          <p:nvPr/>
        </p:nvCxnSpPr>
        <p:spPr>
          <a:xfrm>
            <a:off x="4807353" y="4883287"/>
            <a:ext cx="0" cy="1873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15" idx="2"/>
            <a:endCxn id="16" idx="0"/>
          </p:cNvCxnSpPr>
          <p:nvPr/>
        </p:nvCxnSpPr>
        <p:spPr>
          <a:xfrm>
            <a:off x="4807353" y="5794746"/>
            <a:ext cx="0" cy="2693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/>
          <p:cNvCxnSpPr>
            <a:stCxn id="15" idx="2"/>
            <a:endCxn id="18" idx="0"/>
          </p:cNvCxnSpPr>
          <p:nvPr/>
        </p:nvCxnSpPr>
        <p:spPr>
          <a:xfrm rot="16200000" flipH="1">
            <a:off x="5552809" y="5049289"/>
            <a:ext cx="269370" cy="176028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stCxn id="15" idx="2"/>
            <a:endCxn id="17" idx="0"/>
          </p:cNvCxnSpPr>
          <p:nvPr/>
        </p:nvCxnSpPr>
        <p:spPr>
          <a:xfrm rot="5400000">
            <a:off x="3737971" y="4994734"/>
            <a:ext cx="269370" cy="186939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左大括号 47"/>
          <p:cNvSpPr/>
          <p:nvPr/>
        </p:nvSpPr>
        <p:spPr>
          <a:xfrm>
            <a:off x="5492528" y="1218264"/>
            <a:ext cx="233961" cy="50841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5732831" y="1370208"/>
            <a:ext cx="3236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3366FF"/>
                </a:solidFill>
              </a:rPr>
              <a:t>几个雕像的交谈语音，引导玩家找名牌</a:t>
            </a:r>
          </a:p>
        </p:txBody>
      </p:sp>
      <p:sp>
        <p:nvSpPr>
          <p:cNvPr id="51" name="左大括号 50"/>
          <p:cNvSpPr/>
          <p:nvPr/>
        </p:nvSpPr>
        <p:spPr>
          <a:xfrm>
            <a:off x="7286099" y="3608726"/>
            <a:ext cx="233961" cy="50841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7520060" y="3639176"/>
            <a:ext cx="1526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3366FF"/>
                </a:solidFill>
              </a:rPr>
              <a:t>正确语音（雕像）和下关引导语音</a:t>
            </a:r>
          </a:p>
        </p:txBody>
      </p:sp>
      <p:sp>
        <p:nvSpPr>
          <p:cNvPr id="54" name="左大括号 53"/>
          <p:cNvSpPr/>
          <p:nvPr/>
        </p:nvSpPr>
        <p:spPr>
          <a:xfrm>
            <a:off x="7296066" y="6034723"/>
            <a:ext cx="233961" cy="50841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7582901" y="5919672"/>
            <a:ext cx="1526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3366FF"/>
                </a:solidFill>
              </a:rPr>
              <a:t>正确语音（胖夫人）和下关提示语</a:t>
            </a:r>
          </a:p>
        </p:txBody>
      </p:sp>
      <p:sp>
        <p:nvSpPr>
          <p:cNvPr id="56" name="右大括号 55"/>
          <p:cNvSpPr/>
          <p:nvPr/>
        </p:nvSpPr>
        <p:spPr>
          <a:xfrm>
            <a:off x="2025008" y="6064117"/>
            <a:ext cx="248559" cy="47901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400119" y="6047939"/>
            <a:ext cx="1624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3366FF"/>
                </a:solidFill>
              </a:rPr>
              <a:t>错误提示语音（胖夫人）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3373949" y="3156462"/>
            <a:ext cx="34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否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373949" y="5611895"/>
            <a:ext cx="34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否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5809779" y="3156462"/>
            <a:ext cx="34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8000"/>
                </a:solidFill>
              </a:rPr>
              <a:t>是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5980974" y="5578271"/>
            <a:ext cx="34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8000"/>
                </a:solidFill>
              </a:rPr>
              <a:t>是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636157" y="3297073"/>
            <a:ext cx="34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8000"/>
                </a:solidFill>
              </a:rPr>
              <a:t>是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4636157" y="5732159"/>
            <a:ext cx="34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8000"/>
                </a:solidFill>
              </a:rPr>
              <a:t>是</a:t>
            </a:r>
          </a:p>
        </p:txBody>
      </p:sp>
      <p:sp>
        <p:nvSpPr>
          <p:cNvPr id="64" name="横卷形 63"/>
          <p:cNvSpPr/>
          <p:nvPr/>
        </p:nvSpPr>
        <p:spPr>
          <a:xfrm>
            <a:off x="2225358" y="1923634"/>
            <a:ext cx="1425199" cy="587515"/>
          </a:xfrm>
          <a:prstGeom prst="horizontalScroll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FFC860"/>
                </a:solidFill>
              </a:rPr>
              <a:t>雕像周围常亮灯带</a:t>
            </a:r>
          </a:p>
        </p:txBody>
      </p:sp>
      <p:sp>
        <p:nvSpPr>
          <p:cNvPr id="66" name="横卷形 65"/>
          <p:cNvSpPr/>
          <p:nvPr/>
        </p:nvSpPr>
        <p:spPr>
          <a:xfrm>
            <a:off x="2225358" y="1218264"/>
            <a:ext cx="1425199" cy="587515"/>
          </a:xfrm>
          <a:prstGeom prst="horizontalScroll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FFC860"/>
                </a:solidFill>
              </a:rPr>
              <a:t>房间内常亮照明灯</a:t>
            </a:r>
          </a:p>
        </p:txBody>
      </p:sp>
    </p:spTree>
    <p:extLst>
      <p:ext uri="{BB962C8B-B14F-4D97-AF65-F5344CB8AC3E}">
        <p14:creationId xmlns:p14="http://schemas.microsoft.com/office/powerpoint/2010/main" val="3634731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标题 2"/>
          <p:cNvSpPr txBox="1">
            <a:spLocks/>
          </p:cNvSpPr>
          <p:nvPr/>
        </p:nvSpPr>
        <p:spPr>
          <a:xfrm>
            <a:off x="141561" y="202530"/>
            <a:ext cx="2980225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ts val="400"/>
              </a:spcBef>
              <a:buNone/>
              <a:defRPr sz="1800" b="1" kern="1200" cap="all" spc="0" baseline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Tunga" pitchFamily="2"/>
              </a:defRPr>
            </a:lvl1pPr>
          </a:lstStyle>
          <a:p>
            <a:r>
              <a:rPr kumimoji="1" lang="en-US" altLang="zh-CN" dirty="0"/>
              <a:t>4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道具</a:t>
            </a:r>
          </a:p>
        </p:txBody>
      </p:sp>
    </p:spTree>
    <p:extLst>
      <p:ext uri="{BB962C8B-B14F-4D97-AF65-F5344CB8AC3E}">
        <p14:creationId xmlns:p14="http://schemas.microsoft.com/office/powerpoint/2010/main" val="1771493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>
            <a:spLocks/>
          </p:cNvSpPr>
          <p:nvPr/>
        </p:nvSpPr>
        <p:spPr>
          <a:xfrm>
            <a:off x="141560" y="202530"/>
            <a:ext cx="6941198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ts val="400"/>
              </a:spcBef>
              <a:buNone/>
              <a:defRPr sz="1800" b="1" kern="1200" cap="all" spc="0" baseline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Tunga" pitchFamily="2"/>
              </a:defRPr>
            </a:lvl1pPr>
          </a:lstStyle>
          <a:p>
            <a:pPr algn="l"/>
            <a:r>
              <a:rPr kumimoji="1" lang="en-US" altLang="zh-CN" dirty="0"/>
              <a:t>1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谜题设计（认出教授）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寻找</a:t>
            </a:r>
            <a:r>
              <a:rPr kumimoji="1" lang="en-US" altLang="zh-CN" dirty="0"/>
              <a:t>+</a:t>
            </a:r>
            <a:r>
              <a:rPr kumimoji="1" lang="zh-CN" altLang="en-US" dirty="0"/>
              <a:t>推理</a:t>
            </a:r>
            <a:r>
              <a:rPr kumimoji="1" lang="en-US" altLang="zh-CN" dirty="0"/>
              <a:t>+</a:t>
            </a:r>
            <a:r>
              <a:rPr kumimoji="1" lang="zh-CN" altLang="en-US" dirty="0"/>
              <a:t>对应摆放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1" y="1625793"/>
            <a:ext cx="2193340" cy="2088396"/>
          </a:xfrm>
          <a:prstGeom prst="rect">
            <a:avLst/>
          </a:prstGeom>
        </p:spPr>
      </p:pic>
      <p:sp>
        <p:nvSpPr>
          <p:cNvPr id="10" name="内容占位符 1"/>
          <p:cNvSpPr>
            <a:spLocks noGrp="1"/>
          </p:cNvSpPr>
          <p:nvPr>
            <p:ph sz="quarter" idx="13"/>
          </p:nvPr>
        </p:nvSpPr>
        <p:spPr>
          <a:xfrm>
            <a:off x="2446590" y="1625794"/>
            <a:ext cx="1991733" cy="2088395"/>
          </a:xfrm>
        </p:spPr>
        <p:txBody>
          <a:bodyPr>
            <a:normAutofit fontScale="77500" lnSpcReduction="20000"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鲁伯</a:t>
            </a:r>
            <a:r>
              <a:rPr kumimoji="1" lang="zh-CN" altLang="zh-CN" sz="1600" dirty="0">
                <a:solidFill>
                  <a:srgbClr val="3366FF"/>
                </a:solidFill>
              </a:rPr>
              <a:t>.</a:t>
            </a:r>
            <a:r>
              <a:rPr kumimoji="1" lang="zh-CN" altLang="en-US" sz="1600" dirty="0">
                <a:solidFill>
                  <a:srgbClr val="3366FF"/>
                </a:solidFill>
              </a:rPr>
              <a:t>海格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禁林看守者，钥匙管理员，巨人血统，喜爱各种神奇的动物，最大的心愿是能养一只火龙。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神奇生物保护课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1" y="4251157"/>
            <a:ext cx="2233637" cy="2255253"/>
          </a:xfrm>
          <a:prstGeom prst="rect">
            <a:avLst/>
          </a:prstGeom>
        </p:spPr>
      </p:pic>
      <p:sp>
        <p:nvSpPr>
          <p:cNvPr id="12" name="内容占位符 1"/>
          <p:cNvSpPr txBox="1">
            <a:spLocks/>
          </p:cNvSpPr>
          <p:nvPr/>
        </p:nvSpPr>
        <p:spPr>
          <a:xfrm>
            <a:off x="2446590" y="4251157"/>
            <a:ext cx="1991733" cy="208839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菲力乌斯</a:t>
            </a:r>
            <a:r>
              <a:rPr kumimoji="1" lang="en-US" altLang="zh-CN" sz="1600" dirty="0">
                <a:solidFill>
                  <a:srgbClr val="3366FF"/>
                </a:solidFill>
              </a:rPr>
              <a:t>.</a:t>
            </a:r>
            <a:r>
              <a:rPr kumimoji="1" lang="zh-CN" altLang="en-US" sz="1600" dirty="0">
                <a:solidFill>
                  <a:srgbClr val="3366FF"/>
                </a:solidFill>
              </a:rPr>
              <a:t>弗立维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个头虽小，确令人尊敬，声音尖细，念起咒语来确毫不含糊。是一位非常有成就的巫师。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魔咒课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442" y="1625793"/>
            <a:ext cx="2235979" cy="2097671"/>
          </a:xfrm>
          <a:prstGeom prst="rect">
            <a:avLst/>
          </a:prstGeom>
        </p:spPr>
      </p:pic>
      <p:sp>
        <p:nvSpPr>
          <p:cNvPr id="14" name="内容占位符 1"/>
          <p:cNvSpPr txBox="1">
            <a:spLocks/>
          </p:cNvSpPr>
          <p:nvPr/>
        </p:nvSpPr>
        <p:spPr>
          <a:xfrm>
            <a:off x="6930358" y="1635069"/>
            <a:ext cx="1991733" cy="208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米勒娃</a:t>
            </a:r>
            <a:r>
              <a:rPr kumimoji="1" lang="en-US" altLang="zh-CN" sz="1600" dirty="0">
                <a:solidFill>
                  <a:srgbClr val="3366FF"/>
                </a:solidFill>
              </a:rPr>
              <a:t>.</a:t>
            </a:r>
            <a:r>
              <a:rPr kumimoji="1" lang="zh-CN" altLang="en-US" sz="1600" dirty="0">
                <a:solidFill>
                  <a:srgbClr val="3366FF"/>
                </a:solidFill>
              </a:rPr>
              <a:t>麦格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阿尼玛格斯，变形形态为一只花斑猫。做事苛刻、严厉。</a:t>
            </a:r>
            <a:r>
              <a:rPr kumimoji="1" lang="zh-CN" altLang="en-US" sz="1600" dirty="0">
                <a:solidFill>
                  <a:srgbClr val="FFC860"/>
                </a:solidFill>
              </a:rPr>
              <a:t>变形课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442" y="4228831"/>
            <a:ext cx="2235979" cy="2277579"/>
          </a:xfrm>
          <a:prstGeom prst="rect">
            <a:avLst/>
          </a:prstGeom>
        </p:spPr>
      </p:pic>
      <p:sp>
        <p:nvSpPr>
          <p:cNvPr id="16" name="内容占位符 1"/>
          <p:cNvSpPr txBox="1">
            <a:spLocks/>
          </p:cNvSpPr>
          <p:nvPr/>
        </p:nvSpPr>
        <p:spPr>
          <a:xfrm>
            <a:off x="7082758" y="4228831"/>
            <a:ext cx="1991733" cy="2277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西弗勒斯</a:t>
            </a:r>
            <a:r>
              <a:rPr kumimoji="1" lang="en-US" altLang="zh-CN" sz="1600" dirty="0">
                <a:solidFill>
                  <a:srgbClr val="3366FF"/>
                </a:solidFill>
              </a:rPr>
              <a:t>.</a:t>
            </a:r>
            <a:r>
              <a:rPr kumimoji="1" lang="zh-CN" altLang="en-US" sz="1600" dirty="0">
                <a:solidFill>
                  <a:srgbClr val="3366FF"/>
                </a:solidFill>
              </a:rPr>
              <a:t>斯内普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热衷于黑魔法，魔药世家出生。由于之前为黑魔王服务，所以校长至今未能满足他任教黑魔法防御课的心愿。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魔药课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653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1"/>
          <p:cNvSpPr>
            <a:spLocks noGrp="1"/>
          </p:cNvSpPr>
          <p:nvPr>
            <p:ph sz="quarter" idx="13"/>
          </p:nvPr>
        </p:nvSpPr>
        <p:spPr>
          <a:xfrm>
            <a:off x="2446590" y="1737226"/>
            <a:ext cx="1991733" cy="2088395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奎里纳斯</a:t>
            </a:r>
            <a:r>
              <a:rPr kumimoji="1" lang="en-US" altLang="zh-CN" sz="1600" dirty="0">
                <a:solidFill>
                  <a:srgbClr val="3366FF"/>
                </a:solidFill>
              </a:rPr>
              <a:t>.</a:t>
            </a:r>
            <a:r>
              <a:rPr kumimoji="1" lang="zh-CN" altLang="en-US" sz="1600" dirty="0">
                <a:solidFill>
                  <a:srgbClr val="3366FF"/>
                </a:solidFill>
              </a:rPr>
              <a:t>奇洛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头脑聪明极了，理论知识非常扎实，曾花过很长一段时间研究黑魔法防御术。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黑魔法防御课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32" y="1737226"/>
            <a:ext cx="2109742" cy="2808037"/>
          </a:xfrm>
          <a:prstGeom prst="rect">
            <a:avLst/>
          </a:prstGeom>
        </p:spPr>
      </p:pic>
      <p:sp>
        <p:nvSpPr>
          <p:cNvPr id="4" name="内容占位符 1"/>
          <p:cNvSpPr txBox="1">
            <a:spLocks/>
          </p:cNvSpPr>
          <p:nvPr/>
        </p:nvSpPr>
        <p:spPr>
          <a:xfrm>
            <a:off x="3810135" y="5303083"/>
            <a:ext cx="5179605" cy="1387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玩家需要根据教授画像的介绍，推断出其所授课程。并从书架等地找出授课名牌，正确放置在画像下方。</a:t>
            </a:r>
            <a:endParaRPr kumimoji="1" lang="en-US" altLang="zh-CN" sz="1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639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>
          <a:xfrm>
            <a:off x="141560" y="202530"/>
            <a:ext cx="7609645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ts val="400"/>
              </a:spcBef>
              <a:buNone/>
              <a:defRPr sz="1800" b="1" kern="1200" cap="all" spc="0" baseline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Tunga" pitchFamily="2"/>
              </a:defRPr>
            </a:lvl1pPr>
          </a:lstStyle>
          <a:p>
            <a:pPr algn="l"/>
            <a:r>
              <a:rPr kumimoji="1" lang="en-US" altLang="zh-CN" dirty="0"/>
              <a:t>1</a:t>
            </a:r>
            <a:r>
              <a:rPr kumimoji="1" lang="zh-CN" altLang="en-US" dirty="0"/>
              <a:t>号房间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谜题设计（胖夫人的口令）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推理</a:t>
            </a:r>
            <a:r>
              <a:rPr kumimoji="1" lang="en-US" altLang="zh-CN" dirty="0"/>
              <a:t>+</a:t>
            </a:r>
            <a:r>
              <a:rPr kumimoji="1" lang="zh-CN" altLang="en-US" dirty="0"/>
              <a:t>声控</a:t>
            </a:r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230688" y="1620815"/>
            <a:ext cx="2560369" cy="2092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身份牌信息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姓名：哈利</a:t>
            </a:r>
            <a:r>
              <a:rPr kumimoji="1" lang="en-US" altLang="zh-CN" sz="1600" dirty="0">
                <a:solidFill>
                  <a:srgbClr val="FFC860"/>
                </a:solidFill>
              </a:rPr>
              <a:t>.</a:t>
            </a:r>
            <a:r>
              <a:rPr kumimoji="1" lang="zh-CN" altLang="en-US" sz="1600" dirty="0">
                <a:solidFill>
                  <a:srgbClr val="FFC860"/>
                </a:solidFill>
              </a:rPr>
              <a:t>詹姆</a:t>
            </a:r>
            <a:r>
              <a:rPr kumimoji="1" lang="zh-CN" altLang="zh-CN" sz="1600" dirty="0">
                <a:solidFill>
                  <a:srgbClr val="FFC860"/>
                </a:solidFill>
              </a:rPr>
              <a:t>.</a:t>
            </a:r>
            <a:r>
              <a:rPr kumimoji="1" lang="zh-CN" altLang="en-US" sz="1600" dirty="0">
                <a:solidFill>
                  <a:srgbClr val="FFC860"/>
                </a:solidFill>
              </a:rPr>
              <a:t>波特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学院：格兰芬多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入学日期：</a:t>
            </a:r>
            <a:r>
              <a:rPr kumimoji="1" lang="en-US" altLang="zh-CN" sz="1600" dirty="0">
                <a:solidFill>
                  <a:srgbClr val="FFC860"/>
                </a:solidFill>
              </a:rPr>
              <a:t>1991</a:t>
            </a:r>
            <a:r>
              <a:rPr kumimoji="1" lang="zh-CN" altLang="en-US" sz="1600" dirty="0">
                <a:solidFill>
                  <a:srgbClr val="FFC860"/>
                </a:solidFill>
              </a:rPr>
              <a:t>年</a:t>
            </a:r>
            <a:r>
              <a:rPr kumimoji="1" lang="en-US" altLang="zh-CN" sz="1600" dirty="0">
                <a:solidFill>
                  <a:srgbClr val="FFC860"/>
                </a:solidFill>
              </a:rPr>
              <a:t>9</a:t>
            </a:r>
            <a:r>
              <a:rPr kumimoji="1" lang="zh-CN" altLang="en-US" sz="1600" dirty="0">
                <a:solidFill>
                  <a:srgbClr val="FFC860"/>
                </a:solidFill>
              </a:rPr>
              <a:t>月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230688" y="4338355"/>
            <a:ext cx="2560369" cy="2092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身份牌信息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姓名：赫敏</a:t>
            </a:r>
            <a:r>
              <a:rPr kumimoji="1" lang="en-US" altLang="zh-CN" sz="1600" dirty="0">
                <a:solidFill>
                  <a:srgbClr val="FFC860"/>
                </a:solidFill>
              </a:rPr>
              <a:t>.</a:t>
            </a:r>
            <a:r>
              <a:rPr kumimoji="1" lang="zh-CN" altLang="en-US" sz="1600" dirty="0">
                <a:solidFill>
                  <a:srgbClr val="FFC860"/>
                </a:solidFill>
              </a:rPr>
              <a:t>格兰杰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学院：格兰芬多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入学日期：</a:t>
            </a:r>
            <a:r>
              <a:rPr kumimoji="1" lang="en-US" altLang="zh-CN" sz="1600" dirty="0">
                <a:solidFill>
                  <a:srgbClr val="FFC860"/>
                </a:solidFill>
              </a:rPr>
              <a:t>1991</a:t>
            </a:r>
            <a:r>
              <a:rPr kumimoji="1" lang="zh-CN" altLang="en-US" sz="1600" dirty="0">
                <a:solidFill>
                  <a:srgbClr val="FFC860"/>
                </a:solidFill>
              </a:rPr>
              <a:t>年</a:t>
            </a:r>
            <a:r>
              <a:rPr kumimoji="1" lang="en-US" altLang="zh-CN" sz="1600" dirty="0">
                <a:solidFill>
                  <a:srgbClr val="FFC860"/>
                </a:solidFill>
              </a:rPr>
              <a:t>9</a:t>
            </a:r>
            <a:r>
              <a:rPr kumimoji="1" lang="zh-CN" altLang="en-US" sz="1600" dirty="0">
                <a:solidFill>
                  <a:srgbClr val="FFC860"/>
                </a:solidFill>
              </a:rPr>
              <a:t>月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3013878" y="1615205"/>
            <a:ext cx="2560369" cy="2092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身份牌信息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姓名：罗恩</a:t>
            </a:r>
            <a:r>
              <a:rPr kumimoji="1" lang="en-US" altLang="zh-CN" sz="1600" dirty="0">
                <a:solidFill>
                  <a:srgbClr val="FFC860"/>
                </a:solidFill>
              </a:rPr>
              <a:t>.</a:t>
            </a:r>
            <a:r>
              <a:rPr kumimoji="1" lang="zh-CN" altLang="en-US" sz="1600" dirty="0">
                <a:solidFill>
                  <a:srgbClr val="FFC860"/>
                </a:solidFill>
              </a:rPr>
              <a:t>韦斯莱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学院：格兰芬多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入学日期：</a:t>
            </a:r>
            <a:r>
              <a:rPr kumimoji="1" lang="en-US" altLang="zh-CN" sz="1600" dirty="0">
                <a:solidFill>
                  <a:srgbClr val="FFC860"/>
                </a:solidFill>
              </a:rPr>
              <a:t>1991</a:t>
            </a:r>
            <a:r>
              <a:rPr kumimoji="1" lang="zh-CN" altLang="en-US" sz="1600" dirty="0">
                <a:solidFill>
                  <a:srgbClr val="FFC860"/>
                </a:solidFill>
              </a:rPr>
              <a:t>年</a:t>
            </a:r>
            <a:r>
              <a:rPr kumimoji="1" lang="en-US" altLang="zh-CN" sz="1600" dirty="0">
                <a:solidFill>
                  <a:srgbClr val="FFC860"/>
                </a:solidFill>
              </a:rPr>
              <a:t>9</a:t>
            </a:r>
            <a:r>
              <a:rPr kumimoji="1" lang="zh-CN" altLang="en-US" sz="1600" dirty="0">
                <a:solidFill>
                  <a:srgbClr val="FFC860"/>
                </a:solidFill>
              </a:rPr>
              <a:t>月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  <p:sp>
        <p:nvSpPr>
          <p:cNvPr id="9" name="内容占位符 1"/>
          <p:cNvSpPr txBox="1">
            <a:spLocks/>
          </p:cNvSpPr>
          <p:nvPr/>
        </p:nvSpPr>
        <p:spPr>
          <a:xfrm>
            <a:off x="3158711" y="4326098"/>
            <a:ext cx="2560369" cy="2092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身份牌信息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姓名：那威</a:t>
            </a:r>
            <a:r>
              <a:rPr kumimoji="1" lang="en-US" altLang="zh-CN" sz="1600" dirty="0">
                <a:solidFill>
                  <a:srgbClr val="FFC860"/>
                </a:solidFill>
              </a:rPr>
              <a:t>.</a:t>
            </a:r>
            <a:r>
              <a:rPr kumimoji="1" lang="zh-CN" altLang="en-US" sz="1600" dirty="0">
                <a:solidFill>
                  <a:srgbClr val="FFC860"/>
                </a:solidFill>
              </a:rPr>
              <a:t>隆巴顿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学院：格兰芬多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入学日期：</a:t>
            </a:r>
            <a:r>
              <a:rPr kumimoji="1" lang="en-US" altLang="zh-CN" sz="1600" dirty="0">
                <a:solidFill>
                  <a:srgbClr val="FFC860"/>
                </a:solidFill>
              </a:rPr>
              <a:t>1991</a:t>
            </a:r>
            <a:r>
              <a:rPr kumimoji="1" lang="zh-CN" altLang="en-US" sz="1600" dirty="0">
                <a:solidFill>
                  <a:srgbClr val="FFC860"/>
                </a:solidFill>
              </a:rPr>
              <a:t>年</a:t>
            </a:r>
            <a:r>
              <a:rPr kumimoji="1" lang="en-US" altLang="zh-CN" sz="1600" dirty="0">
                <a:solidFill>
                  <a:srgbClr val="FFC860"/>
                </a:solidFill>
              </a:rPr>
              <a:t>9</a:t>
            </a:r>
            <a:r>
              <a:rPr kumimoji="1" lang="zh-CN" altLang="en-US" sz="1600" dirty="0">
                <a:solidFill>
                  <a:srgbClr val="FFC860"/>
                </a:solidFill>
              </a:rPr>
              <a:t>月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  <p:sp>
        <p:nvSpPr>
          <p:cNvPr id="10" name="内容占位符 1"/>
          <p:cNvSpPr txBox="1">
            <a:spLocks/>
          </p:cNvSpPr>
          <p:nvPr/>
        </p:nvSpPr>
        <p:spPr>
          <a:xfrm>
            <a:off x="5981875" y="1615205"/>
            <a:ext cx="2560369" cy="2092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身份牌信息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姓名：汉娜</a:t>
            </a:r>
            <a:r>
              <a:rPr kumimoji="1" lang="en-US" altLang="zh-CN" sz="1600" dirty="0">
                <a:solidFill>
                  <a:srgbClr val="FFC860"/>
                </a:solidFill>
              </a:rPr>
              <a:t>.</a:t>
            </a:r>
            <a:r>
              <a:rPr kumimoji="1" lang="zh-CN" altLang="en-US" sz="1600" dirty="0">
                <a:solidFill>
                  <a:srgbClr val="FFC860"/>
                </a:solidFill>
              </a:rPr>
              <a:t>艾博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学院：赫奇帕奇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入学日期：</a:t>
            </a:r>
            <a:r>
              <a:rPr kumimoji="1" lang="en-US" altLang="zh-CN" sz="1600" dirty="0">
                <a:solidFill>
                  <a:srgbClr val="FFC860"/>
                </a:solidFill>
              </a:rPr>
              <a:t>1991</a:t>
            </a:r>
            <a:r>
              <a:rPr kumimoji="1" lang="zh-CN" altLang="en-US" sz="1600" dirty="0">
                <a:solidFill>
                  <a:srgbClr val="FFC860"/>
                </a:solidFill>
              </a:rPr>
              <a:t>年</a:t>
            </a:r>
            <a:r>
              <a:rPr kumimoji="1" lang="en-US" altLang="zh-CN" sz="1600" dirty="0">
                <a:solidFill>
                  <a:srgbClr val="FFC860"/>
                </a:solidFill>
              </a:rPr>
              <a:t>9</a:t>
            </a:r>
            <a:r>
              <a:rPr kumimoji="1" lang="zh-CN" altLang="en-US" sz="1600" dirty="0">
                <a:solidFill>
                  <a:srgbClr val="FFC860"/>
                </a:solidFill>
              </a:rPr>
              <a:t>月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  <p:sp>
        <p:nvSpPr>
          <p:cNvPr id="11" name="内容占位符 1"/>
          <p:cNvSpPr txBox="1">
            <a:spLocks/>
          </p:cNvSpPr>
          <p:nvPr/>
        </p:nvSpPr>
        <p:spPr>
          <a:xfrm>
            <a:off x="5981875" y="4326098"/>
            <a:ext cx="2560369" cy="2092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身份牌信息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姓名：李</a:t>
            </a:r>
            <a:r>
              <a:rPr kumimoji="1" lang="en-US" altLang="zh-CN" sz="1600" dirty="0">
                <a:solidFill>
                  <a:srgbClr val="FFC860"/>
                </a:solidFill>
              </a:rPr>
              <a:t>.</a:t>
            </a:r>
            <a:r>
              <a:rPr kumimoji="1" lang="zh-CN" altLang="en-US" sz="1600" dirty="0">
                <a:solidFill>
                  <a:srgbClr val="FFC860"/>
                </a:solidFill>
              </a:rPr>
              <a:t>乔丹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学院：格兰芬多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入学日期：</a:t>
            </a:r>
            <a:r>
              <a:rPr kumimoji="1" lang="en-US" altLang="zh-CN" sz="1600" dirty="0">
                <a:solidFill>
                  <a:srgbClr val="FFC860"/>
                </a:solidFill>
              </a:rPr>
              <a:t>1991</a:t>
            </a:r>
            <a:r>
              <a:rPr kumimoji="1" lang="zh-CN" altLang="en-US" sz="1600" dirty="0">
                <a:solidFill>
                  <a:srgbClr val="FFC860"/>
                </a:solidFill>
              </a:rPr>
              <a:t>年</a:t>
            </a:r>
            <a:r>
              <a:rPr kumimoji="1" lang="en-US" altLang="zh-CN" sz="1600" dirty="0">
                <a:solidFill>
                  <a:srgbClr val="FFC860"/>
                </a:solidFill>
              </a:rPr>
              <a:t>9</a:t>
            </a:r>
            <a:r>
              <a:rPr kumimoji="1" lang="zh-CN" altLang="en-US" sz="1600" dirty="0">
                <a:solidFill>
                  <a:srgbClr val="FFC860"/>
                </a:solidFill>
              </a:rPr>
              <a:t>月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305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 txBox="1">
            <a:spLocks/>
          </p:cNvSpPr>
          <p:nvPr/>
        </p:nvSpPr>
        <p:spPr>
          <a:xfrm>
            <a:off x="3943207" y="1571843"/>
            <a:ext cx="2560369" cy="2092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身份牌信息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姓名：弗雷德</a:t>
            </a:r>
            <a:r>
              <a:rPr kumimoji="1" lang="en-US" altLang="zh-CN" sz="1600" dirty="0">
                <a:solidFill>
                  <a:srgbClr val="FFC860"/>
                </a:solidFill>
              </a:rPr>
              <a:t>.</a:t>
            </a:r>
            <a:r>
              <a:rPr kumimoji="1" lang="zh-CN" altLang="en-US" sz="1600" dirty="0">
                <a:solidFill>
                  <a:srgbClr val="FFC860"/>
                </a:solidFill>
              </a:rPr>
              <a:t>韦斯莱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学院：格兰芬多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入学日期：</a:t>
            </a:r>
            <a:r>
              <a:rPr kumimoji="1" lang="en-US" altLang="zh-CN" sz="1600" dirty="0">
                <a:solidFill>
                  <a:srgbClr val="FFC860"/>
                </a:solidFill>
              </a:rPr>
              <a:t>1990</a:t>
            </a:r>
            <a:r>
              <a:rPr kumimoji="1" lang="zh-CN" altLang="en-US" sz="1600" dirty="0">
                <a:solidFill>
                  <a:srgbClr val="FFC860"/>
                </a:solidFill>
              </a:rPr>
              <a:t>年</a:t>
            </a:r>
            <a:r>
              <a:rPr kumimoji="1" lang="en-US" altLang="zh-CN" sz="1600" dirty="0">
                <a:solidFill>
                  <a:srgbClr val="FFC860"/>
                </a:solidFill>
              </a:rPr>
              <a:t>9</a:t>
            </a:r>
            <a:r>
              <a:rPr kumimoji="1" lang="zh-CN" altLang="en-US" sz="1600" dirty="0">
                <a:solidFill>
                  <a:srgbClr val="FFC860"/>
                </a:solidFill>
              </a:rPr>
              <a:t>月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816011" y="4052482"/>
            <a:ext cx="2560369" cy="2092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身份牌信息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姓名：乔治</a:t>
            </a:r>
            <a:r>
              <a:rPr kumimoji="1" lang="en-US" altLang="zh-CN" sz="1600" dirty="0">
                <a:solidFill>
                  <a:srgbClr val="FFC860"/>
                </a:solidFill>
              </a:rPr>
              <a:t>.</a:t>
            </a:r>
            <a:r>
              <a:rPr kumimoji="1" lang="zh-CN" altLang="en-US" sz="1600" dirty="0">
                <a:solidFill>
                  <a:srgbClr val="FFC860"/>
                </a:solidFill>
              </a:rPr>
              <a:t>韦斯莱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学院：格兰芬多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入学日期：</a:t>
            </a:r>
            <a:r>
              <a:rPr kumimoji="1" lang="en-US" altLang="zh-CN" sz="1600" dirty="0">
                <a:solidFill>
                  <a:srgbClr val="FFC860"/>
                </a:solidFill>
              </a:rPr>
              <a:t>1990</a:t>
            </a:r>
            <a:r>
              <a:rPr kumimoji="1" lang="zh-CN" altLang="en-US" sz="1600" dirty="0">
                <a:solidFill>
                  <a:srgbClr val="FFC860"/>
                </a:solidFill>
              </a:rPr>
              <a:t>年</a:t>
            </a:r>
            <a:r>
              <a:rPr kumimoji="1" lang="en-US" altLang="zh-CN" sz="1600" dirty="0">
                <a:solidFill>
                  <a:srgbClr val="FFC860"/>
                </a:solidFill>
              </a:rPr>
              <a:t>9</a:t>
            </a:r>
            <a:r>
              <a:rPr kumimoji="1" lang="zh-CN" altLang="en-US" sz="1600" dirty="0">
                <a:solidFill>
                  <a:srgbClr val="FFC860"/>
                </a:solidFill>
              </a:rPr>
              <a:t>月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678746" y="1571843"/>
            <a:ext cx="2560369" cy="2092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身份牌信息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姓名：迪安</a:t>
            </a:r>
            <a:r>
              <a:rPr kumimoji="1" lang="zh-CN" altLang="zh-CN" sz="1600" dirty="0">
                <a:solidFill>
                  <a:srgbClr val="FFC860"/>
                </a:solidFill>
              </a:rPr>
              <a:t>.</a:t>
            </a:r>
            <a:r>
              <a:rPr kumimoji="1" lang="zh-CN" altLang="en-US" sz="1600" dirty="0">
                <a:solidFill>
                  <a:srgbClr val="FFC860"/>
                </a:solidFill>
              </a:rPr>
              <a:t>托马斯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学院：格兰芬多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入学日期：</a:t>
            </a:r>
            <a:r>
              <a:rPr kumimoji="1" lang="en-US" altLang="zh-CN" sz="1600" dirty="0">
                <a:solidFill>
                  <a:srgbClr val="FFC860"/>
                </a:solidFill>
              </a:rPr>
              <a:t>1991</a:t>
            </a:r>
            <a:r>
              <a:rPr kumimoji="1" lang="zh-CN" altLang="en-US" sz="1600" dirty="0">
                <a:solidFill>
                  <a:srgbClr val="FFC860"/>
                </a:solidFill>
              </a:rPr>
              <a:t>年</a:t>
            </a:r>
            <a:r>
              <a:rPr kumimoji="1" lang="en-US" altLang="zh-CN" sz="1600" dirty="0">
                <a:solidFill>
                  <a:srgbClr val="FFC860"/>
                </a:solidFill>
              </a:rPr>
              <a:t>9</a:t>
            </a:r>
            <a:r>
              <a:rPr kumimoji="1" lang="zh-CN" altLang="en-US" sz="1600" dirty="0">
                <a:solidFill>
                  <a:srgbClr val="FFC860"/>
                </a:solidFill>
              </a:rPr>
              <a:t>月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  <p:sp>
        <p:nvSpPr>
          <p:cNvPr id="9" name="内容占位符 1"/>
          <p:cNvSpPr txBox="1">
            <a:spLocks/>
          </p:cNvSpPr>
          <p:nvPr/>
        </p:nvSpPr>
        <p:spPr>
          <a:xfrm>
            <a:off x="3943207" y="4052482"/>
            <a:ext cx="2560369" cy="2092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身份牌信息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姓名：安吉丽娜</a:t>
            </a:r>
            <a:r>
              <a:rPr kumimoji="1" lang="zh-CN" altLang="zh-CN" sz="1600" dirty="0">
                <a:solidFill>
                  <a:srgbClr val="FFC860"/>
                </a:solidFill>
              </a:rPr>
              <a:t>.</a:t>
            </a:r>
            <a:r>
              <a:rPr kumimoji="1" lang="zh-CN" altLang="en-US" sz="1600" dirty="0">
                <a:solidFill>
                  <a:srgbClr val="FFC860"/>
                </a:solidFill>
              </a:rPr>
              <a:t>约翰逊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学院：格兰芬多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入学日期：</a:t>
            </a:r>
            <a:r>
              <a:rPr kumimoji="1" lang="en-US" altLang="zh-CN" sz="1600" dirty="0">
                <a:solidFill>
                  <a:srgbClr val="FFC860"/>
                </a:solidFill>
              </a:rPr>
              <a:t>1989</a:t>
            </a:r>
            <a:r>
              <a:rPr kumimoji="1" lang="zh-CN" altLang="en-US" sz="1600" dirty="0">
                <a:solidFill>
                  <a:srgbClr val="FFC860"/>
                </a:solidFill>
              </a:rPr>
              <a:t>年</a:t>
            </a:r>
            <a:r>
              <a:rPr kumimoji="1" lang="en-US" altLang="zh-CN" sz="1600" dirty="0">
                <a:solidFill>
                  <a:srgbClr val="FFC860"/>
                </a:solidFill>
              </a:rPr>
              <a:t>9</a:t>
            </a:r>
            <a:r>
              <a:rPr kumimoji="1" lang="zh-CN" altLang="en-US" sz="1600" dirty="0">
                <a:solidFill>
                  <a:srgbClr val="FFC860"/>
                </a:solidFill>
              </a:rPr>
              <a:t>月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814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sz="quarter" idx="13"/>
          </p:nvPr>
        </p:nvSpPr>
        <p:spPr>
          <a:xfrm>
            <a:off x="141561" y="1507948"/>
            <a:ext cx="3998870" cy="5039069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259B"/>
                </a:solidFill>
              </a:rPr>
              <a:t>第一页</a:t>
            </a:r>
            <a:endParaRPr kumimoji="1" lang="en-US" altLang="zh-CN" sz="1600" dirty="0">
              <a:solidFill>
                <a:srgbClr val="FF259B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格兰芬多学院开门口令表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注意！以下口令按顺序每学期更换一次，从</a:t>
            </a:r>
            <a:r>
              <a:rPr kumimoji="1" lang="en-US" altLang="zh-CN" sz="1600" dirty="0">
                <a:solidFill>
                  <a:srgbClr val="3366FF"/>
                </a:solidFill>
              </a:rPr>
              <a:t>790</a:t>
            </a:r>
            <a:r>
              <a:rPr kumimoji="1" lang="zh-CN" altLang="en-US" sz="1600" dirty="0">
                <a:solidFill>
                  <a:srgbClr val="3366FF"/>
                </a:solidFill>
              </a:rPr>
              <a:t>年</a:t>
            </a:r>
            <a:r>
              <a:rPr kumimoji="1" lang="en-US" altLang="zh-CN" sz="1600" dirty="0">
                <a:solidFill>
                  <a:srgbClr val="3366FF"/>
                </a:solidFill>
              </a:rPr>
              <a:t>2</a:t>
            </a:r>
            <a:r>
              <a:rPr kumimoji="1" lang="zh-CN" altLang="en-US" sz="1600" dirty="0">
                <a:solidFill>
                  <a:srgbClr val="3366FF"/>
                </a:solidFill>
              </a:rPr>
              <a:t>月建校起，至今未曾改变。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开门口令：龙渣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开门口令：食蜜鸟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开门口令：花花公子哥儿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259B"/>
                </a:solidFill>
              </a:rPr>
              <a:t>开门口令：吉星高照（正确答案）</a:t>
            </a:r>
            <a:endParaRPr kumimoji="1" lang="en-US" altLang="zh-CN" sz="1600" dirty="0">
              <a:solidFill>
                <a:srgbClr val="FF259B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开门口令：奇身怪皮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开门口令：胡言乱语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开门口令：仙境之光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开门口令：香蕉炸面团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4744978" y="1507948"/>
            <a:ext cx="4170836" cy="50390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259B"/>
                </a:solidFill>
              </a:rPr>
              <a:t>第二页</a:t>
            </a:r>
            <a:endParaRPr kumimoji="1" lang="en-US" altLang="zh-CN" sz="1600" dirty="0">
              <a:solidFill>
                <a:srgbClr val="FF259B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259B"/>
                </a:solidFill>
              </a:rPr>
              <a:t>家用魔咒</a:t>
            </a:r>
            <a:endParaRPr kumimoji="1" lang="en-US" altLang="zh-CN" sz="1600" dirty="0">
              <a:solidFill>
                <a:srgbClr val="FF259B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让自己的喉咙声音提高数倍，多用在体育比赛等场合。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咒语：声音洪亮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到了家门口忘了带钥匙？或者重要的东西放在柜子里打不开了？如果是明智的巫师，就会选用开门咒，只不过动作要领麻烦了点</a:t>
            </a:r>
            <a:r>
              <a:rPr kumimoji="1" lang="en-US" altLang="zh-CN" sz="1600" dirty="0">
                <a:solidFill>
                  <a:srgbClr val="3366FF"/>
                </a:solidFill>
              </a:rPr>
              <a:t>……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259B"/>
                </a:solidFill>
              </a:rPr>
              <a:t>咒语：阿拉霍洞开（打开第二个房间门的口令）</a:t>
            </a:r>
            <a:endParaRPr kumimoji="1" lang="en-US" altLang="zh-CN" sz="1600" dirty="0">
              <a:solidFill>
                <a:srgbClr val="FF259B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可让魔杖发出莹莹绿光照明，非常实用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咒语：荧光闪烁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让东西四分五裂，感兴趣的话可以把它当剪子试试。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咒语：四分五裂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473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/>
          <p:cNvSpPr txBox="1">
            <a:spLocks/>
          </p:cNvSpPr>
          <p:nvPr/>
        </p:nvSpPr>
        <p:spPr>
          <a:xfrm>
            <a:off x="244002" y="1534290"/>
            <a:ext cx="4170836" cy="50390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259B"/>
                </a:solidFill>
              </a:rPr>
              <a:t>第三页</a:t>
            </a:r>
            <a:endParaRPr kumimoji="1" lang="en-US" altLang="zh-CN" sz="1600" dirty="0">
              <a:solidFill>
                <a:srgbClr val="FF259B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259B"/>
                </a:solidFill>
              </a:rPr>
              <a:t>防御魔咒</a:t>
            </a:r>
            <a:endParaRPr kumimoji="1" lang="en-US" altLang="zh-CN" sz="1600" dirty="0">
              <a:solidFill>
                <a:srgbClr val="FF259B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让对手的武器飞上云霄。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咒语：</a:t>
            </a:r>
            <a:r>
              <a:rPr kumimoji="1" lang="zh-CN" altLang="en-US" sz="1600" dirty="0">
                <a:solidFill>
                  <a:srgbClr val="FF259B"/>
                </a:solidFill>
              </a:rPr>
              <a:t>除你武器（</a:t>
            </a:r>
            <a:r>
              <a:rPr kumimoji="1" lang="en-US" altLang="zh-CN" sz="1600" dirty="0">
                <a:solidFill>
                  <a:srgbClr val="FF259B"/>
                </a:solidFill>
              </a:rPr>
              <a:t>2</a:t>
            </a:r>
            <a:r>
              <a:rPr kumimoji="1" lang="zh-CN" altLang="en-US" sz="1600" dirty="0">
                <a:solidFill>
                  <a:srgbClr val="FF259B"/>
                </a:solidFill>
              </a:rPr>
              <a:t>打败奇洛教授的咒语）</a:t>
            </a:r>
            <a:endParaRPr kumimoji="1" lang="en-US" altLang="zh-CN" sz="1600" dirty="0">
              <a:solidFill>
                <a:srgbClr val="FF259B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施术者面前会升起一道看不见的屏障阻挡敌人，一般会持续几分钟。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咒语：</a:t>
            </a:r>
            <a:r>
              <a:rPr kumimoji="1" lang="zh-CN" altLang="en-US" sz="1600" dirty="0">
                <a:solidFill>
                  <a:srgbClr val="FF259B"/>
                </a:solidFill>
              </a:rPr>
              <a:t>障碍重重（</a:t>
            </a:r>
            <a:r>
              <a:rPr kumimoji="1" lang="en-US" altLang="zh-CN" sz="1600" dirty="0">
                <a:solidFill>
                  <a:srgbClr val="FF259B"/>
                </a:solidFill>
              </a:rPr>
              <a:t>1</a:t>
            </a:r>
            <a:r>
              <a:rPr kumimoji="1" lang="en-US" altLang="en-US" sz="1600" dirty="0">
                <a:solidFill>
                  <a:srgbClr val="FF259B"/>
                </a:solidFill>
              </a:rPr>
              <a:t>打败奇洛教授的咒语</a:t>
            </a:r>
            <a:r>
              <a:rPr kumimoji="1" lang="zh-CN" altLang="en-US" sz="1600" dirty="0">
                <a:solidFill>
                  <a:srgbClr val="FF259B"/>
                </a:solidFill>
              </a:rPr>
              <a:t>）</a:t>
            </a:r>
            <a:endParaRPr kumimoji="1" lang="en-US" altLang="zh-CN" sz="1600" dirty="0">
              <a:solidFill>
                <a:srgbClr val="FF259B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对付博格特用的咒语，首先要把博格特想象成令自己大笑的模样，只要笑声够大，博格特就会受不了。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咒语：滑稽滑稽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令人无法动弹，全身像块石头。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咒语：统统石化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4852814" y="1534290"/>
            <a:ext cx="4170836" cy="50390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259B"/>
                </a:solidFill>
              </a:rPr>
              <a:t>第四页</a:t>
            </a:r>
            <a:endParaRPr kumimoji="1" lang="en-US" altLang="zh-CN" sz="1600" dirty="0">
              <a:solidFill>
                <a:srgbClr val="FF259B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259B"/>
                </a:solidFill>
              </a:rPr>
              <a:t>黑魔法</a:t>
            </a:r>
            <a:endParaRPr kumimoji="1" lang="en-US" altLang="zh-CN" sz="1600" dirty="0">
              <a:solidFill>
                <a:srgbClr val="FF259B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259B"/>
                </a:solidFill>
              </a:rPr>
              <a:t>不可饶恕咒分为三种：夺魂咒、钻心咒、索命咒。</a:t>
            </a:r>
            <a:endParaRPr kumimoji="1" lang="en-US" altLang="zh-CN" sz="1600" dirty="0">
              <a:solidFill>
                <a:srgbClr val="FF259B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受术者会受别人控制，特别是意志薄弱的人，只有意志力强的人才能破解。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咒语：灵魂出窍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令人毛骨悚然的黑魔法，受术者会浑身抽搐、痉挛、剧痛，痛不欲生。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咒语：钻心刺骨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3366FF"/>
                </a:solidFill>
              </a:rPr>
              <a:t>令只有法力强大的黑巫师才能使用的最邪恶的黑魔法，没有任何破解咒，一道绿光闪过，中招者立即毙命。</a:t>
            </a: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solidFill>
                  <a:srgbClr val="FFC860"/>
                </a:solidFill>
              </a:rPr>
              <a:t>咒语：阿瓦达索命</a:t>
            </a: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FFC860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  <a:p>
            <a:pPr algn="l">
              <a:lnSpc>
                <a:spcPct val="150000"/>
              </a:lnSpc>
            </a:pPr>
            <a:endParaRPr kumimoji="1" lang="en-US" altLang="zh-CN" sz="1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62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ck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黑领结.thmx</Template>
  <TotalTime>35016</TotalTime>
  <Words>2206</Words>
  <Application>Microsoft Office PowerPoint</Application>
  <PresentationFormat>全屏显示(4:3)</PresentationFormat>
  <Paragraphs>288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Tunga</vt:lpstr>
      <vt:lpstr>仿宋</vt:lpstr>
      <vt:lpstr>Arial</vt:lpstr>
      <vt:lpstr>Garamond</vt:lpstr>
      <vt:lpstr>Tahoma</vt:lpstr>
      <vt:lpstr>Wingdings</vt:lpstr>
      <vt:lpstr>BlackTie</vt:lpstr>
      <vt:lpstr>哈利波特与魔法石</vt:lpstr>
      <vt:lpstr>1号房间——内容介绍</vt:lpstr>
      <vt:lpstr>1号房间——游戏流程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2号房间——内容介绍</vt:lpstr>
      <vt:lpstr>2号房间——游戏流程</vt:lpstr>
      <vt:lpstr>PowerPoint 演示文稿</vt:lpstr>
      <vt:lpstr>PowerPoint 演示文稿</vt:lpstr>
      <vt:lpstr>PowerPoint 演示文稿</vt:lpstr>
      <vt:lpstr>PowerPoint 演示文稿</vt:lpstr>
      <vt:lpstr>3号房间——内容介绍</vt:lpstr>
      <vt:lpstr>3号房间——游戏流程</vt:lpstr>
      <vt:lpstr>PowerPoint 演示文稿</vt:lpstr>
      <vt:lpstr>PowerPoint 演示文稿</vt:lpstr>
      <vt:lpstr>PowerPoint 演示文稿</vt:lpstr>
      <vt:lpstr>PowerPoint 演示文稿</vt:lpstr>
      <vt:lpstr>4号房间——内容介绍</vt:lpstr>
      <vt:lpstr>4号房间——游戏流程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哈利波特与魔法石</dc:title>
  <dc:creator>丽 刘</dc:creator>
  <cp:lastModifiedBy>Jonny</cp:lastModifiedBy>
  <cp:revision>266</cp:revision>
  <dcterms:created xsi:type="dcterms:W3CDTF">2017-03-02T09:10:45Z</dcterms:created>
  <dcterms:modified xsi:type="dcterms:W3CDTF">2017-04-08T15:22:36Z</dcterms:modified>
</cp:coreProperties>
</file>